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24" r:id="rId4"/>
  </p:sldMasterIdLst>
  <p:notesMasterIdLst>
    <p:notesMasterId r:id="rId30"/>
  </p:notesMasterIdLst>
  <p:sldIdLst>
    <p:sldId id="267" r:id="rId5"/>
    <p:sldId id="283" r:id="rId6"/>
    <p:sldId id="256" r:id="rId7"/>
    <p:sldId id="257" r:id="rId8"/>
    <p:sldId id="263" r:id="rId9"/>
    <p:sldId id="262" r:id="rId10"/>
    <p:sldId id="261" r:id="rId11"/>
    <p:sldId id="260" r:id="rId12"/>
    <p:sldId id="259" r:id="rId13"/>
    <p:sldId id="265" r:id="rId14"/>
    <p:sldId id="266" r:id="rId15"/>
    <p:sldId id="280" r:id="rId16"/>
    <p:sldId id="281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udent Aid Commission" id="{97D7C9E0-3740-4015-8508-FDA45E6C2701}">
          <p14:sldIdLst>
            <p14:sldId id="267"/>
            <p14:sldId id="283"/>
          </p14:sldIdLst>
        </p14:section>
        <p14:section name="OAG" id="{AEFE7CFC-175E-429F-A6EB-4CB513EF4A2C}">
          <p14:sldIdLst>
            <p14:sldId id="256"/>
            <p14:sldId id="257"/>
            <p14:sldId id="263"/>
            <p14:sldId id="262"/>
            <p14:sldId id="261"/>
            <p14:sldId id="260"/>
            <p14:sldId id="259"/>
            <p14:sldId id="265"/>
            <p14:sldId id="266"/>
          </p14:sldIdLst>
        </p14:section>
        <p14:section name="DOE" id="{1B6F2AB7-AB15-4435-A1ED-7D7C08B4244A}">
          <p14:sldIdLst>
            <p14:sldId id="280"/>
          </p14:sldIdLst>
        </p14:section>
        <p14:section name="BPPE" id="{C62D2E23-FA51-408E-806F-3046C865A780}">
          <p14:sldIdLst>
            <p14:sldId id="281"/>
          </p14:sldIdLst>
        </p14:section>
        <p14:section name="EBCL" id="{6626A5F6-85B7-4928-8C1B-60311E688ADC}">
          <p14:sldIdLst>
            <p14:sldId id="268"/>
            <p14:sldId id="269"/>
            <p14:sldId id="270"/>
            <p14:sldId id="271"/>
            <p14:sldId id="272"/>
          </p14:sldIdLst>
        </p14:section>
        <p14:section name="CCC" id="{0F0874F3-834E-493D-9C7F-007A57DB8608}">
          <p14:sldIdLst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48E030-F331-4C25-A112-B4258E59037F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92FFD9-07FE-4215-BB73-A14E23485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Presentation purpose: Inform attendees of who we are and how to research private colleges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41EC7-D239-4DE2-A09F-765CD7AB247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0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DED-2889-4696-88BB-8D1A603AC8E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16ED-6A0A-4D62-8003-9B5EB8F7D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7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DED-2889-4696-88BB-8D1A603AC8E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16ED-6A0A-4D62-8003-9B5EB8F7D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9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DED-2889-4696-88BB-8D1A603AC8E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16ED-6A0A-4D62-8003-9B5EB8F7D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9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D7C-47AD-4C43-8C49-3174458E3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97F0-554C-4C34-A1CC-4CEA41C70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713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D7C-47AD-4C43-8C49-3174458E3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97F0-554C-4C34-A1CC-4CEA41C70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184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D7C-47AD-4C43-8C49-3174458E3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97F0-554C-4C34-A1CC-4CEA41C70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D7C-47AD-4C43-8C49-3174458E3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97F0-554C-4C34-A1CC-4CEA41C70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8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D7C-47AD-4C43-8C49-3174458E3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97F0-554C-4C34-A1CC-4CEA41C70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88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D7C-47AD-4C43-8C49-3174458E3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97F0-554C-4C34-A1CC-4CEA41C70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64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D7C-47AD-4C43-8C49-3174458E3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97F0-554C-4C34-A1CC-4CEA41C70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35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D7C-47AD-4C43-8C49-3174458E3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97F0-554C-4C34-A1CC-4CEA41C70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2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DED-2889-4696-88BB-8D1A603AC8E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16ED-6A0A-4D62-8003-9B5EB8F7D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66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D7C-47AD-4C43-8C49-3174458E3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97F0-554C-4C34-A1CC-4CEA41C70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03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D7C-47AD-4C43-8C49-3174458E3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97F0-554C-4C34-A1CC-4CEA41C70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9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D7C-47AD-4C43-8C49-3174458E3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997F0-554C-4C34-A1CC-4CEA41C70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12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5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7CBB8-5BA5-4EDC-B0D5-8EFD78685E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18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3D2A-78FD-4DFE-96CF-7C506ED425E3}" type="datetimeFigureOut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108-0A98-4409-9A9D-C1109176E82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643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3D2A-78FD-4DFE-96CF-7C506ED425E3}" type="datetimeFigureOut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108-0A98-4409-9A9D-C1109176E8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3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3D2A-78FD-4DFE-96CF-7C506ED425E3}" type="datetimeFigureOut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108-0A98-4409-9A9D-C1109176E82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440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3D2A-78FD-4DFE-96CF-7C506ED425E3}" type="datetimeFigureOut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108-0A98-4409-9A9D-C1109176E8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11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DED-2889-4696-88BB-8D1A603AC8E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16ED-6A0A-4D62-8003-9B5EB8F7D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73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3D2A-78FD-4DFE-96CF-7C506ED425E3}" type="datetimeFigureOut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108-0A98-4409-9A9D-C1109176E82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2726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3D2A-78FD-4DFE-96CF-7C506ED425E3}" type="datetimeFigureOut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108-0A98-4409-9A9D-C1109176E8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5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3D2A-78FD-4DFE-96CF-7C506ED425E3}" type="datetimeFigureOut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108-0A98-4409-9A9D-C1109176E8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614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3D2A-78FD-4DFE-96CF-7C506ED425E3}" type="datetimeFigureOut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108-0A98-4409-9A9D-C1109176E82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3742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3D2A-78FD-4DFE-96CF-7C506ED425E3}" type="datetimeFigureOut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108-0A98-4409-9A9D-C1109176E8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514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3D2A-78FD-4DFE-96CF-7C506ED425E3}" type="datetimeFigureOut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108-0A98-4409-9A9D-C1109176E8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030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3D2A-78FD-4DFE-96CF-7C506ED425E3}" type="datetimeFigureOut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8108-0A98-4409-9A9D-C1109176E8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44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DED-2889-4696-88BB-8D1A603AC8E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16ED-6A0A-4D62-8003-9B5EB8F7D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4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DED-2889-4696-88BB-8D1A603AC8E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16ED-6A0A-4D62-8003-9B5EB8F7D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16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DED-2889-4696-88BB-8D1A603AC8E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16ED-6A0A-4D62-8003-9B5EB8F7D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4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DED-2889-4696-88BB-8D1A603AC8E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16ED-6A0A-4D62-8003-9B5EB8F7D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7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DED-2889-4696-88BB-8D1A603AC8E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16ED-6A0A-4D62-8003-9B5EB8F7D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3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74DED-2889-4696-88BB-8D1A603AC8E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16ED-6A0A-4D62-8003-9B5EB8F7D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8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74DED-2889-4696-88BB-8D1A603AC8E1}" type="datetimeFigureOut">
              <a:rPr lang="en-US" smtClean="0"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16ED-6A0A-4D62-8003-9B5EB8F7D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0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D7C-47AD-4C43-8C49-3174458E30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97F0-554C-4C34-A1CC-4CEA41C707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4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200" y="-57859"/>
            <a:ext cx="9296399" cy="697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7CBB8-5BA5-4EDC-B0D5-8EFD78685E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507D8-6DC6-4D2C-8233-08C18F3EF4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44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723D2A-78FD-4DFE-96CF-7C506ED425E3}" type="datetimeFigureOut">
              <a:rPr lang="en-US" smtClean="0"/>
              <a:pPr/>
              <a:t>5/4/2015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6E18108-0A98-4409-9A9D-C1109176E8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://www.csac.ca.gov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7.png"/><Relationship Id="rId7" Type="http://schemas.openxmlformats.org/officeDocument/2006/relationships/image" Target="../media/image23.jpeg"/><Relationship Id="rId2" Type="http://schemas.openxmlformats.org/officeDocument/2006/relationships/image" Target="http://farm8.staticflickr.com/7075/6905150272_2d4e789440_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5">
                <a:lumMod val="5000"/>
                <a:lumOff val="95000"/>
              </a:schemeClr>
            </a:gs>
            <a:gs pos="80000">
              <a:schemeClr val="accent5">
                <a:lumMod val="45000"/>
                <a:lumOff val="55000"/>
                <a:alpha val="20000"/>
              </a:schemeClr>
            </a:gs>
            <a:gs pos="86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886700" cy="137053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Corinthian College Closures:</a:t>
            </a:r>
            <a:br>
              <a:rPr lang="en-US" sz="4800" b="1" dirty="0" smtClean="0">
                <a:solidFill>
                  <a:srgbClr val="7030A0"/>
                </a:solidFill>
              </a:rPr>
            </a:br>
            <a:r>
              <a:rPr lang="en-US" sz="4800" b="1" dirty="0" smtClean="0">
                <a:solidFill>
                  <a:srgbClr val="7030A0"/>
                </a:solidFill>
              </a:rPr>
              <a:t>Next Steps for Students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14" y="2642910"/>
            <a:ext cx="8995386" cy="4848882"/>
          </a:xfrm>
        </p:spPr>
        <p:txBody>
          <a:bodyPr/>
          <a:lstStyle/>
          <a:p>
            <a:pPr marL="85725" indent="0" algn="ctr">
              <a:buNone/>
            </a:pPr>
            <a:r>
              <a:rPr lang="en-US" sz="4000" dirty="0" smtClean="0"/>
              <a:t>May 4, 2015</a:t>
            </a:r>
          </a:p>
          <a:p>
            <a:pPr marL="85725" indent="0" algn="ctr">
              <a:buNone/>
            </a:pPr>
            <a:r>
              <a:rPr lang="en-US" sz="4000" dirty="0" smtClean="0"/>
              <a:t>1:00 PM to 2:00 PM</a:t>
            </a:r>
          </a:p>
          <a:p>
            <a:pPr marL="85725" indent="0" algn="ctr">
              <a:buNone/>
            </a:pPr>
            <a:r>
              <a:rPr lang="en-US" sz="1600" b="1" dirty="0"/>
              <a:t>This live webcast is being recorded and is available at </a:t>
            </a:r>
            <a:r>
              <a:rPr lang="en-US" sz="1600" b="1" dirty="0" smtClean="0">
                <a:hlinkClick r:id="rId2"/>
              </a:rPr>
              <a:t>www.csac.ca.gov</a:t>
            </a:r>
            <a:r>
              <a:rPr lang="en-US" sz="1600" b="1" dirty="0" smtClean="0"/>
              <a:t> in </a:t>
            </a:r>
            <a:r>
              <a:rPr lang="en-US" sz="1600" b="1" dirty="0"/>
              <a:t>the future.</a:t>
            </a:r>
          </a:p>
          <a:p>
            <a:pPr marL="85725" indent="0" algn="ctr">
              <a:buNone/>
            </a:pPr>
            <a:endParaRPr lang="en-US" sz="1600" dirty="0" smtClean="0"/>
          </a:p>
          <a:p>
            <a:pPr marL="85725" indent="885825">
              <a:buNone/>
            </a:pPr>
            <a:endParaRPr lang="en-US" dirty="0" smtClean="0"/>
          </a:p>
          <a:p>
            <a:pPr marL="85725" indent="885825">
              <a:buNone/>
            </a:pPr>
            <a:endParaRPr lang="en-US" dirty="0"/>
          </a:p>
          <a:p>
            <a:pPr marL="85725" indent="885825">
              <a:buNone/>
            </a:pPr>
            <a:endParaRPr lang="en-US" dirty="0" smtClean="0"/>
          </a:p>
          <a:p>
            <a:pPr marL="85725" indent="885825">
              <a:buNone/>
            </a:pPr>
            <a:endParaRPr lang="en-US" dirty="0"/>
          </a:p>
          <a:p>
            <a:pPr marL="85725" indent="885825">
              <a:buNone/>
            </a:pPr>
            <a:endParaRPr lang="en-US" b="1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8688" y="4872921"/>
            <a:ext cx="1104373" cy="167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067351"/>
            <a:ext cx="1418805" cy="1418805"/>
          </a:xfrm>
          <a:prstGeom prst="rect">
            <a:avLst/>
          </a:prstGeom>
        </p:spPr>
      </p:pic>
      <p:pic>
        <p:nvPicPr>
          <p:cNvPr id="6" name="Picture 2" descr="G:\BPPE\BPPE ADMINISTRATIVE SUPPORT\Outreach\Outreach Materials\BPPE-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615" y="5368773"/>
            <a:ext cx="1055953" cy="8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 descr="ebclc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44" y="5322189"/>
            <a:ext cx="653434" cy="90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4" y="5284562"/>
            <a:ext cx="1164471" cy="10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31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229600" cy="2077974"/>
          </a:xfrm>
        </p:spPr>
      </p:pic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Receive Career Advice</a:t>
            </a:r>
            <a:br>
              <a:rPr lang="en-US" b="1" dirty="0" smtClean="0">
                <a:latin typeface="Cambria" pitchFamily="18" charset="0"/>
              </a:rPr>
            </a:b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10800000">
            <a:off x="7964149" y="3429000"/>
            <a:ext cx="838200" cy="3616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3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3999" cy="1470025"/>
          </a:xfrm>
        </p:spPr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CORINTHIAN TOOL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54202"/>
            <a:ext cx="9143999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Cambria" pitchFamily="18" charset="0"/>
              </a:rPr>
              <a:t>Visit:</a:t>
            </a:r>
            <a:r>
              <a:rPr lang="en-US" sz="48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</a:p>
          <a:p>
            <a:r>
              <a:rPr lang="en-US" sz="7100" b="1" dirty="0" smtClean="0">
                <a:solidFill>
                  <a:schemeClr val="tx2"/>
                </a:solidFill>
              </a:rPr>
              <a:t>oag.ca.gov/</a:t>
            </a:r>
            <a:r>
              <a:rPr lang="en-US" sz="7100" b="1" dirty="0">
                <a:solidFill>
                  <a:schemeClr val="tx2"/>
                </a:solidFill>
              </a:rPr>
              <a:t>C</a:t>
            </a:r>
            <a:r>
              <a:rPr lang="en-US" sz="7100" b="1" dirty="0" smtClean="0">
                <a:solidFill>
                  <a:schemeClr val="tx2"/>
                </a:solidFill>
              </a:rPr>
              <a:t>orinthian</a:t>
            </a:r>
            <a:endParaRPr lang="en-US" sz="71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63040"/>
            <a:ext cx="2591162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27432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United States </a:t>
            </a:r>
            <a:br>
              <a:rPr lang="en-US" dirty="0" smtClean="0"/>
            </a:br>
            <a:r>
              <a:rPr lang="en-US" dirty="0" smtClean="0"/>
              <a:t>Department of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42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34400" cy="990600"/>
          </a:xfrm>
        </p:spPr>
        <p:txBody>
          <a:bodyPr>
            <a:normAutofit/>
          </a:bodyPr>
          <a:lstStyle/>
          <a:p>
            <a:r>
              <a:rPr lang="en-US" sz="3200" b="1" u="sng" dirty="0"/>
              <a:t>Bureau for Private Postsecondary </a:t>
            </a:r>
            <a:r>
              <a:rPr lang="en-US" sz="3200" b="1" u="sng" dirty="0" smtClean="0"/>
              <a:t>Education</a:t>
            </a:r>
            <a:endParaRPr lang="en-US" sz="3200" b="1" u="sng" dirty="0"/>
          </a:p>
        </p:txBody>
      </p:sp>
      <p:pic>
        <p:nvPicPr>
          <p:cNvPr id="1026" name="Picture 2" descr="G:\BPPE\BPPE ADMINISTRATIVE SUPPORT\Outreach\Outreach Materials\BPPE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168" y="4876085"/>
            <a:ext cx="2564832" cy="198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2438400"/>
            <a:ext cx="8229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7302A"/>
                </a:solidFill>
              </a:rPr>
              <a:t>STUDENT TUITION RECOVERY FUND</a:t>
            </a:r>
          </a:p>
          <a:p>
            <a:endParaRPr lang="en-US" sz="2400" dirty="0">
              <a:solidFill>
                <a:srgbClr val="37302A"/>
              </a:solidFill>
            </a:endParaRPr>
          </a:p>
          <a:p>
            <a:pPr algn="ctr"/>
            <a:r>
              <a:rPr lang="en-US" sz="2400" dirty="0" smtClean="0">
                <a:solidFill>
                  <a:srgbClr val="37302A"/>
                </a:solidFill>
              </a:rPr>
              <a:t>Presented by Leeza Rifredi</a:t>
            </a:r>
          </a:p>
          <a:p>
            <a:pPr algn="ctr"/>
            <a:endParaRPr lang="en-US" sz="2400" dirty="0">
              <a:solidFill>
                <a:srgbClr val="37302A"/>
              </a:solidFill>
            </a:endParaRPr>
          </a:p>
          <a:p>
            <a:pPr algn="ctr"/>
            <a:r>
              <a:rPr lang="en-US" sz="2400" dirty="0" smtClean="0">
                <a:solidFill>
                  <a:srgbClr val="37302A"/>
                </a:solidFill>
              </a:rPr>
              <a:t>Phone: (888) 370-7589</a:t>
            </a:r>
          </a:p>
          <a:p>
            <a:pPr algn="ctr"/>
            <a:endParaRPr lang="en-US" sz="2400" dirty="0">
              <a:solidFill>
                <a:srgbClr val="37302A"/>
              </a:solidFill>
            </a:endParaRPr>
          </a:p>
          <a:p>
            <a:pPr algn="ctr"/>
            <a:r>
              <a:rPr lang="en-US" sz="2400" u="sng" dirty="0" smtClean="0">
                <a:solidFill>
                  <a:srgbClr val="37302A"/>
                </a:solidFill>
              </a:rPr>
              <a:t>www.bppe.ca.gov</a:t>
            </a:r>
            <a:endParaRPr lang="en-US" sz="2400" u="sng" dirty="0">
              <a:solidFill>
                <a:srgbClr val="37302A"/>
              </a:solidFill>
            </a:endParaRPr>
          </a:p>
          <a:p>
            <a:endParaRPr lang="en-US" dirty="0">
              <a:solidFill>
                <a:srgbClr val="373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7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82962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Sharon </a:t>
            </a:r>
            <a:r>
              <a:rPr lang="en-US" sz="4800" b="1" dirty="0" err="1" smtClean="0"/>
              <a:t>Djemal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Supervising Attorney</a:t>
            </a:r>
            <a:br>
              <a:rPr lang="en-US" dirty="0" smtClean="0"/>
            </a:br>
            <a:r>
              <a:rPr lang="en-US" dirty="0" smtClean="0"/>
              <a:t>East Bay Community Law Center</a:t>
            </a:r>
            <a:endParaRPr lang="en-US" dirty="0"/>
          </a:p>
        </p:txBody>
      </p:sp>
      <p:pic>
        <p:nvPicPr>
          <p:cNvPr id="1026" name="Picture 1" descr="ebclclog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1057275" cy="1470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216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Legal Aid Organizations can help you.</a:t>
            </a:r>
            <a:endParaRPr lang="en-US" dirty="0"/>
          </a:p>
        </p:txBody>
      </p:sp>
      <p:pic>
        <p:nvPicPr>
          <p:cNvPr id="2050" name="Picture 2" descr="http://farm8.staticflickr.com/7075/6905150272_2d4e789440_m.jpg"/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98" y="1889613"/>
            <a:ext cx="231689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 descr="ebclc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030" y="1841402"/>
            <a:ext cx="1050826" cy="146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04037"/>
            <a:ext cx="3902026" cy="47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98" y="1889613"/>
            <a:ext cx="2540000" cy="83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485904"/>
            <a:ext cx="2719388" cy="86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85378"/>
            <a:ext cx="1007590" cy="166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C:\Users\songj\Desktop\her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3604"/>
            <a:ext cx="1630288" cy="118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947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3999" cy="1470025"/>
          </a:xfrm>
        </p:spPr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CORINTHIAN TOOL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54202"/>
            <a:ext cx="9143999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Cambria" pitchFamily="18" charset="0"/>
              </a:rPr>
              <a:t>Visit:</a:t>
            </a:r>
            <a:r>
              <a:rPr lang="en-US" sz="4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</a:p>
          <a:p>
            <a:r>
              <a:rPr lang="en-US" sz="7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oag.ca.gov/</a:t>
            </a:r>
            <a:r>
              <a:rPr lang="en-US" sz="7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corinthian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63040"/>
            <a:ext cx="2591162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Apply for Relief</a:t>
            </a:r>
            <a:br>
              <a:rPr lang="en-US" b="1" dirty="0" smtClean="0">
                <a:latin typeface="Cambria" pitchFamily="18" charset="0"/>
              </a:rPr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23814"/>
            <a:ext cx="6822562" cy="4953367"/>
          </a:xfrm>
        </p:spPr>
      </p:pic>
      <p:sp>
        <p:nvSpPr>
          <p:cNvPr id="10" name="Right Arrow 9"/>
          <p:cNvSpPr/>
          <p:nvPr/>
        </p:nvSpPr>
        <p:spPr>
          <a:xfrm rot="10800000">
            <a:off x="6400800" y="6315541"/>
            <a:ext cx="1828800" cy="36163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822562" cy="49314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1885914">
            <a:off x="7810500" y="2507109"/>
            <a:ext cx="838200" cy="3616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0042921">
            <a:off x="7816559" y="4297603"/>
            <a:ext cx="838200" cy="3616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6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3999" cy="1470025"/>
          </a:xfrm>
        </p:spPr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CORINTHIAN TOOL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54202"/>
            <a:ext cx="9143999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800" dirty="0" smtClean="0">
                <a:solidFill>
                  <a:schemeClr val="accent1"/>
                </a:solidFill>
                <a:latin typeface="Cambria" pitchFamily="18" charset="0"/>
              </a:rPr>
              <a:t>Visit</a:t>
            </a:r>
            <a:r>
              <a:rPr lang="en-US" sz="4800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</a:p>
          <a:p>
            <a:r>
              <a:rPr lang="en-US" sz="7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oag.ca.gov/</a:t>
            </a:r>
            <a:r>
              <a:rPr lang="en-US" sz="7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corinthian</a:t>
            </a:r>
            <a:endParaRPr lang="en-US" sz="71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63040"/>
            <a:ext cx="2591162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99" y="621230"/>
            <a:ext cx="6172199" cy="166477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California Community Colleges: </a:t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Our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smtClean="0">
                <a:latin typeface="+mn-lt"/>
              </a:rPr>
              <a:t>Community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765" y="2667000"/>
            <a:ext cx="6841835" cy="33528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900" dirty="0" smtClean="0">
                <a:solidFill>
                  <a:srgbClr val="BE830E"/>
                </a:solidFill>
                <a:latin typeface="+mn-lt"/>
              </a:rPr>
              <a:t>Largest System of Higher Education </a:t>
            </a:r>
            <a:r>
              <a:rPr lang="en-US" sz="2900" dirty="0" smtClean="0">
                <a:latin typeface="+mn-lt"/>
              </a:rPr>
              <a:t>in the Nation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900" dirty="0" smtClean="0">
                <a:solidFill>
                  <a:srgbClr val="BE830E"/>
                </a:solidFill>
                <a:latin typeface="+mn-lt"/>
              </a:rPr>
              <a:t>112 Colleges </a:t>
            </a:r>
            <a:r>
              <a:rPr lang="en-US" sz="2900" dirty="0" smtClean="0">
                <a:latin typeface="+mn-lt"/>
              </a:rPr>
              <a:t>in California</a:t>
            </a:r>
            <a:endParaRPr lang="en-US" sz="2900" dirty="0">
              <a:latin typeface="+mn-lt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900" dirty="0" smtClean="0">
                <a:latin typeface="+mn-lt"/>
              </a:rPr>
              <a:t>Serving </a:t>
            </a:r>
            <a:r>
              <a:rPr lang="en-US" sz="2900" dirty="0" smtClean="0">
                <a:solidFill>
                  <a:srgbClr val="BE830E"/>
                </a:solidFill>
                <a:latin typeface="+mn-lt"/>
              </a:rPr>
              <a:t>2.1 Million Students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900" dirty="0" smtClean="0">
                <a:latin typeface="+mn-lt"/>
              </a:rPr>
              <a:t>Awarded </a:t>
            </a:r>
            <a:r>
              <a:rPr lang="en-US" sz="2900" dirty="0">
                <a:solidFill>
                  <a:srgbClr val="BE830E"/>
                </a:solidFill>
                <a:latin typeface="+mn-lt"/>
              </a:rPr>
              <a:t>190,314 certificates and degrees </a:t>
            </a:r>
            <a:r>
              <a:rPr lang="en-US" sz="2900" dirty="0" smtClean="0">
                <a:latin typeface="+mn-lt"/>
              </a:rPr>
              <a:t>in 2013-14</a:t>
            </a:r>
            <a:endParaRPr lang="en-US" sz="2900" dirty="0" smtClean="0">
              <a:solidFill>
                <a:srgbClr val="BE830E"/>
              </a:solidFill>
              <a:latin typeface="+mn-lt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900" dirty="0" smtClean="0">
                <a:solidFill>
                  <a:srgbClr val="BE830E"/>
                </a:solidFill>
              </a:rPr>
              <a:t>70</a:t>
            </a:r>
            <a:r>
              <a:rPr lang="en-US" sz="2900" dirty="0">
                <a:solidFill>
                  <a:srgbClr val="BE830E"/>
                </a:solidFill>
              </a:rPr>
              <a:t>% of California’s Higher Education Students </a:t>
            </a:r>
            <a:r>
              <a:rPr lang="en-US" sz="2900" dirty="0"/>
              <a:t>are Enrolled in a California Community </a:t>
            </a:r>
            <a:r>
              <a:rPr lang="en-US" sz="2900" dirty="0" smtClean="0"/>
              <a:t>College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900" dirty="0" smtClean="0">
                <a:solidFill>
                  <a:srgbClr val="BE830E"/>
                </a:solidFill>
              </a:rPr>
              <a:t>20% </a:t>
            </a:r>
            <a:r>
              <a:rPr lang="en-US" sz="2900" dirty="0">
                <a:solidFill>
                  <a:srgbClr val="BE830E"/>
                </a:solidFill>
              </a:rPr>
              <a:t>of </a:t>
            </a:r>
            <a:r>
              <a:rPr lang="en-US" sz="2900" dirty="0" smtClean="0">
                <a:solidFill>
                  <a:srgbClr val="BE830E"/>
                </a:solidFill>
              </a:rPr>
              <a:t>U.S. </a:t>
            </a:r>
            <a:r>
              <a:rPr lang="en-US" sz="2900" dirty="0">
                <a:solidFill>
                  <a:srgbClr val="BE830E"/>
                </a:solidFill>
              </a:rPr>
              <a:t>Community College Students </a:t>
            </a:r>
            <a:r>
              <a:rPr lang="en-US" sz="2900" dirty="0"/>
              <a:t>are Enrolled in a California Community College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endParaRPr lang="en-US" sz="2200" dirty="0"/>
          </a:p>
          <a:p>
            <a:pPr>
              <a:spcAft>
                <a:spcPts val="1200"/>
              </a:spcAft>
              <a:buClr>
                <a:schemeClr val="tx1"/>
              </a:buClr>
            </a:pPr>
            <a:endParaRPr lang="en-US" sz="2800" dirty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pic>
        <p:nvPicPr>
          <p:cNvPr id="1030" name="Picture 6" descr="I:\ExecOffice\Communications\Image Gallery\Budget Impact Pics\PierceCollege_0653_slid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742072" cy="1828800"/>
          </a:xfrm>
          <a:prstGeom prst="rect">
            <a:avLst/>
          </a:prstGeom>
          <a:noFill/>
          <a:ln w="50800">
            <a:gradFill>
              <a:gsLst>
                <a:gs pos="0">
                  <a:srgbClr val="002060"/>
                </a:gs>
                <a:gs pos="80000">
                  <a:srgbClr val="EFAA22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6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accent5">
                <a:lumMod val="5000"/>
                <a:lumOff val="95000"/>
              </a:schemeClr>
            </a:gs>
            <a:gs pos="80000">
              <a:schemeClr val="accent5">
                <a:lumMod val="45000"/>
                <a:lumOff val="55000"/>
                <a:alpha val="20000"/>
              </a:schemeClr>
            </a:gs>
            <a:gs pos="86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7030A0"/>
                </a:solidFill>
              </a:rPr>
              <a:t>California Student Aid Commission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 algn="ctr">
              <a:buNone/>
            </a:pPr>
            <a:r>
              <a:rPr lang="en-US" sz="3200" b="1" dirty="0" smtClean="0"/>
              <a:t>CAL GRANT INFORMATION </a:t>
            </a:r>
          </a:p>
          <a:p>
            <a:pPr marL="85725" indent="0" algn="ctr">
              <a:buNone/>
            </a:pPr>
            <a:r>
              <a:rPr lang="en-US" dirty="0" smtClean="0"/>
              <a:t>Presented by Catalina Mistler</a:t>
            </a:r>
          </a:p>
          <a:p>
            <a:pPr marL="85725" indent="0" algn="ctr">
              <a:buNone/>
            </a:pPr>
            <a:endParaRPr lang="en-US" dirty="0" smtClean="0"/>
          </a:p>
          <a:p>
            <a:pPr marL="85725" indent="0" algn="ctr">
              <a:buNone/>
            </a:pPr>
            <a:endParaRPr lang="en-US" dirty="0"/>
          </a:p>
          <a:p>
            <a:pPr marL="85725" indent="885825">
              <a:buNone/>
            </a:pPr>
            <a:r>
              <a:rPr lang="en-US" dirty="0" smtClean="0"/>
              <a:t>STUDENT SUPPORT LINE: </a:t>
            </a:r>
            <a:r>
              <a:rPr lang="en-US" b="1" dirty="0" smtClean="0"/>
              <a:t>(888) 224-7268</a:t>
            </a:r>
          </a:p>
          <a:p>
            <a:pPr marL="85725" indent="885825">
              <a:buNone/>
            </a:pPr>
            <a:endParaRPr lang="en-US" dirty="0" smtClean="0"/>
          </a:p>
          <a:p>
            <a:pPr marL="85725" indent="885825">
              <a:buNone/>
            </a:pPr>
            <a:r>
              <a:rPr lang="en-US" dirty="0" smtClean="0"/>
              <a:t>EMAIL: </a:t>
            </a:r>
            <a:r>
              <a:rPr lang="en-US" b="1" dirty="0" smtClean="0"/>
              <a:t>student</a:t>
            </a:r>
            <a:r>
              <a:rPr lang="en-US" sz="450" b="1" dirty="0"/>
              <a:t> </a:t>
            </a:r>
            <a:r>
              <a:rPr lang="en-US" b="1" dirty="0" smtClean="0"/>
              <a:t>support@csac.ca.gov</a:t>
            </a:r>
          </a:p>
          <a:p>
            <a:pPr marL="85725" indent="885825">
              <a:buNone/>
            </a:pPr>
            <a:endParaRPr lang="en-US" dirty="0" smtClean="0"/>
          </a:p>
          <a:p>
            <a:pPr marL="85725" indent="885825">
              <a:buNone/>
            </a:pPr>
            <a:r>
              <a:rPr lang="en-US" dirty="0" err="1" smtClean="0"/>
              <a:t>WebGrants</a:t>
            </a:r>
            <a:r>
              <a:rPr lang="en-US" dirty="0" smtClean="0"/>
              <a:t> for Students: </a:t>
            </a:r>
            <a:r>
              <a:rPr lang="en-US" b="1" dirty="0" smtClean="0"/>
              <a:t>my</a:t>
            </a:r>
            <a:r>
              <a:rPr lang="en-US" sz="375" b="1" dirty="0"/>
              <a:t> </a:t>
            </a:r>
            <a:r>
              <a:rPr lang="en-US" b="1" dirty="0" smtClean="0"/>
              <a:t>grant</a:t>
            </a:r>
            <a:r>
              <a:rPr lang="en-US" sz="450" b="1" dirty="0"/>
              <a:t> </a:t>
            </a:r>
            <a:r>
              <a:rPr lang="en-US" b="1" dirty="0" smtClean="0"/>
              <a:t>info.csac.ca.gov</a:t>
            </a:r>
          </a:p>
          <a:p>
            <a:pPr marL="85725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95864" y="1427042"/>
            <a:ext cx="1695845" cy="257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593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99" y="621230"/>
            <a:ext cx="6172199" cy="166477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Our</a:t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Mission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765" y="2819401"/>
            <a:ext cx="6841835" cy="25146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 smtClean="0">
                <a:latin typeface="+mn-lt"/>
              </a:rPr>
              <a:t>We Provide Students </a:t>
            </a:r>
            <a:r>
              <a:rPr lang="en-US" sz="2400" dirty="0" smtClean="0"/>
              <a:t>with</a:t>
            </a:r>
            <a:r>
              <a:rPr lang="en-US" sz="2400" dirty="0" smtClean="0">
                <a:solidFill>
                  <a:srgbClr val="BE830E"/>
                </a:solidFill>
              </a:rPr>
              <a:t> Skills Needed </a:t>
            </a:r>
            <a:r>
              <a:rPr lang="en-US" sz="2400" dirty="0" smtClean="0">
                <a:latin typeface="+mn-lt"/>
              </a:rPr>
              <a:t>to Compete in Today’s Job Market </a:t>
            </a:r>
            <a:endParaRPr lang="en-US" sz="2400" dirty="0">
              <a:latin typeface="+mn-lt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 smtClean="0">
                <a:latin typeface="+mn-lt"/>
              </a:rPr>
              <a:t>Our Colleges Offer </a:t>
            </a:r>
            <a:r>
              <a:rPr lang="en-US" sz="2400" dirty="0" smtClean="0">
                <a:solidFill>
                  <a:srgbClr val="BE830E"/>
                </a:solidFill>
                <a:latin typeface="+mn-lt"/>
              </a:rPr>
              <a:t>Workforce Training </a:t>
            </a:r>
            <a:r>
              <a:rPr lang="en-US" sz="2400" dirty="0" smtClean="0">
                <a:latin typeface="+mn-lt"/>
              </a:rPr>
              <a:t>and </a:t>
            </a:r>
            <a:r>
              <a:rPr lang="en-US" sz="2400" dirty="0" smtClean="0">
                <a:solidFill>
                  <a:srgbClr val="BE830E"/>
                </a:solidFill>
                <a:latin typeface="+mn-lt"/>
              </a:rPr>
              <a:t>Basic Skills </a:t>
            </a:r>
            <a:r>
              <a:rPr lang="en-US" sz="2400" dirty="0" smtClean="0">
                <a:latin typeface="+mn-lt"/>
              </a:rPr>
              <a:t>Courses, </a:t>
            </a:r>
            <a:r>
              <a:rPr lang="en-US" sz="2400" dirty="0" smtClean="0">
                <a:solidFill>
                  <a:srgbClr val="BE830E"/>
                </a:solidFill>
                <a:latin typeface="+mn-lt"/>
              </a:rPr>
              <a:t>Certificate and Degree </a:t>
            </a:r>
            <a:r>
              <a:rPr lang="en-US" sz="2400" dirty="0" smtClean="0">
                <a:latin typeface="+mn-lt"/>
              </a:rPr>
              <a:t>Programs, and Preparation to </a:t>
            </a:r>
            <a:r>
              <a:rPr lang="en-US" sz="2400" dirty="0" smtClean="0">
                <a:solidFill>
                  <a:srgbClr val="BE830E"/>
                </a:solidFill>
                <a:latin typeface="+mn-lt"/>
              </a:rPr>
              <a:t>Transfer</a:t>
            </a:r>
            <a:r>
              <a:rPr lang="en-US" sz="2400" dirty="0" smtClean="0">
                <a:latin typeface="+mn-lt"/>
              </a:rPr>
              <a:t> to Four-Year Universities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 smtClean="0">
                <a:latin typeface="+mn-lt"/>
              </a:rPr>
              <a:t>Our System is the </a:t>
            </a:r>
            <a:r>
              <a:rPr lang="en-US" sz="2400" dirty="0" smtClean="0">
                <a:solidFill>
                  <a:srgbClr val="BE830E"/>
                </a:solidFill>
                <a:latin typeface="+mn-lt"/>
              </a:rPr>
              <a:t>Nation’s Largest Workforce Training Provider</a:t>
            </a:r>
          </a:p>
          <a:p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687482"/>
            <a:ext cx="2742072" cy="1825436"/>
          </a:xfrm>
          <a:prstGeom prst="rect">
            <a:avLst/>
          </a:prstGeom>
          <a:noFill/>
          <a:ln w="50800">
            <a:gradFill>
              <a:gsLst>
                <a:gs pos="0">
                  <a:srgbClr val="002060"/>
                </a:gs>
                <a:gs pos="80000">
                  <a:srgbClr val="EFAA22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6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199" y="621230"/>
            <a:ext cx="6172199" cy="166477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Fueling the</a:t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Workforce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765" y="2743200"/>
            <a:ext cx="6841835" cy="312420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 smtClean="0">
                <a:latin typeface="+mn-lt"/>
              </a:rPr>
              <a:t>Our Colleges Offer </a:t>
            </a:r>
            <a:r>
              <a:rPr lang="en-US" sz="2400" dirty="0" smtClean="0">
                <a:solidFill>
                  <a:srgbClr val="BE830E"/>
                </a:solidFill>
                <a:latin typeface="+mn-lt"/>
              </a:rPr>
              <a:t>Associate Degrees </a:t>
            </a:r>
            <a:r>
              <a:rPr lang="en-US" sz="2400" dirty="0" smtClean="0">
                <a:latin typeface="+mn-lt"/>
              </a:rPr>
              <a:t>and </a:t>
            </a:r>
            <a:r>
              <a:rPr lang="en-US" sz="2400" dirty="0" smtClean="0">
                <a:solidFill>
                  <a:srgbClr val="BE830E"/>
                </a:solidFill>
                <a:latin typeface="+mn-lt"/>
              </a:rPr>
              <a:t>Short-term Job Training </a:t>
            </a:r>
            <a:r>
              <a:rPr lang="en-US" sz="2400" dirty="0" smtClean="0">
                <a:latin typeface="+mn-lt"/>
              </a:rPr>
              <a:t>in More Than </a:t>
            </a:r>
            <a:r>
              <a:rPr lang="en-US" sz="2400" dirty="0" smtClean="0">
                <a:solidFill>
                  <a:srgbClr val="BE830E"/>
                </a:solidFill>
                <a:latin typeface="+mn-lt"/>
              </a:rPr>
              <a:t>175 Fields</a:t>
            </a:r>
            <a:endParaRPr lang="en-US" sz="2400" dirty="0">
              <a:solidFill>
                <a:srgbClr val="BE830E"/>
              </a:solidFill>
              <a:latin typeface="+mn-lt"/>
            </a:endParaRP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 smtClean="0">
                <a:solidFill>
                  <a:srgbClr val="BE830E"/>
                </a:solidFill>
                <a:latin typeface="+mn-lt"/>
              </a:rPr>
              <a:t>100,000 Individuals are Trained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smtClean="0">
                <a:solidFill>
                  <a:srgbClr val="BE830E"/>
                </a:solidFill>
                <a:latin typeface="+mn-lt"/>
              </a:rPr>
              <a:t>Annually</a:t>
            </a:r>
            <a:r>
              <a:rPr lang="en-US" sz="2400" dirty="0" smtClean="0">
                <a:latin typeface="+mn-lt"/>
              </a:rPr>
              <a:t> in Industry-specific Workforce Skills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 smtClean="0">
                <a:solidFill>
                  <a:srgbClr val="BE830E"/>
                </a:solidFill>
                <a:latin typeface="+mn-lt"/>
              </a:rPr>
              <a:t>Twenty-nine Percent</a:t>
            </a:r>
            <a:r>
              <a:rPr lang="en-US" sz="2400" dirty="0" smtClean="0">
                <a:latin typeface="+mn-lt"/>
              </a:rPr>
              <a:t> of UC and </a:t>
            </a:r>
            <a:r>
              <a:rPr lang="en-US" sz="2400" dirty="0" smtClean="0">
                <a:solidFill>
                  <a:srgbClr val="BE830E"/>
                </a:solidFill>
                <a:latin typeface="+mn-lt"/>
              </a:rPr>
              <a:t>51 Percent </a:t>
            </a:r>
            <a:r>
              <a:rPr lang="en-US" sz="2400" dirty="0" smtClean="0">
                <a:latin typeface="+mn-lt"/>
              </a:rPr>
              <a:t>of CSU Graduates Started at a California Community College</a:t>
            </a:r>
          </a:p>
          <a:p>
            <a:pPr>
              <a:spcAft>
                <a:spcPts val="1200"/>
              </a:spcAft>
              <a:buClr>
                <a:schemeClr val="tx1"/>
              </a:buClr>
            </a:pPr>
            <a:r>
              <a:rPr lang="en-US" sz="2400" dirty="0" smtClean="0">
                <a:latin typeface="+mn-lt"/>
              </a:rPr>
              <a:t>Nearly </a:t>
            </a:r>
            <a:r>
              <a:rPr lang="en-US" sz="2400" dirty="0" smtClean="0">
                <a:solidFill>
                  <a:srgbClr val="BE830E"/>
                </a:solidFill>
                <a:latin typeface="+mn-lt"/>
              </a:rPr>
              <a:t>42 percent of California Veterans</a:t>
            </a:r>
            <a:r>
              <a:rPr lang="en-US" sz="2400" dirty="0" smtClean="0">
                <a:latin typeface="+mn-lt"/>
              </a:rPr>
              <a:t> Receiving GI Educational Benefits </a:t>
            </a:r>
            <a:r>
              <a:rPr lang="en-US" sz="2400" dirty="0" smtClean="0">
                <a:solidFill>
                  <a:srgbClr val="BE830E"/>
                </a:solidFill>
                <a:latin typeface="+mn-lt"/>
              </a:rPr>
              <a:t>Attend a California Community College </a:t>
            </a:r>
            <a:r>
              <a:rPr lang="en-US" sz="2400" dirty="0" smtClean="0">
                <a:latin typeface="+mn-lt"/>
              </a:rPr>
              <a:t>for Workforce Training or a Degree</a:t>
            </a:r>
          </a:p>
          <a:p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pPr marL="0" indent="0">
              <a:buNone/>
            </a:pPr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 smtClean="0">
              <a:latin typeface="+mn-lt"/>
            </a:endParaRPr>
          </a:p>
          <a:p>
            <a:endParaRPr lang="en-US" sz="2800" dirty="0">
              <a:latin typeface="+mn-lt"/>
            </a:endParaRPr>
          </a:p>
          <a:p>
            <a:endParaRPr lang="en-US" sz="2800" dirty="0">
              <a:latin typeface="+mn-lt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686176"/>
            <a:ext cx="2742072" cy="1828048"/>
          </a:xfrm>
          <a:prstGeom prst="rect">
            <a:avLst/>
          </a:prstGeom>
          <a:noFill/>
          <a:ln w="50800">
            <a:gradFill>
              <a:gsLst>
                <a:gs pos="0">
                  <a:srgbClr val="002060"/>
                </a:gs>
                <a:gs pos="80000">
                  <a:srgbClr val="EFAA22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2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439714" y="1219200"/>
            <a:ext cx="2514600" cy="4343400"/>
          </a:xfrm>
          <a:prstGeom prst="roundRect">
            <a:avLst/>
          </a:prstGeom>
          <a:solidFill>
            <a:srgbClr val="EFAA22">
              <a:alpha val="7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66618" y="1219200"/>
            <a:ext cx="2514600" cy="4343400"/>
          </a:xfrm>
          <a:prstGeom prst="roundRect">
            <a:avLst/>
          </a:prstGeom>
          <a:solidFill>
            <a:srgbClr val="EFAA22">
              <a:alpha val="7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106714" y="1219200"/>
            <a:ext cx="2514600" cy="4343400"/>
          </a:xfrm>
          <a:prstGeom prst="roundRect">
            <a:avLst/>
          </a:prstGeom>
          <a:solidFill>
            <a:srgbClr val="EFAA22">
              <a:alpha val="75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785074"/>
            <a:ext cx="2519218" cy="26972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 smtClean="0">
                <a:latin typeface="+mn-lt"/>
              </a:rPr>
              <a:t>Keep you safe ~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000" dirty="0" smtClean="0">
                <a:latin typeface="+mn-lt"/>
              </a:rPr>
              <a:t>80% of firefighters, EMTs and police officers are trained at our colleges</a:t>
            </a:r>
            <a:endParaRPr lang="en-US" sz="20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59022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Fueling California’s Workforce</a:t>
            </a:r>
          </a:p>
          <a:p>
            <a:r>
              <a:rPr lang="en-US" sz="2400" dirty="0">
                <a:solidFill>
                  <a:prstClr val="black"/>
                </a:solidFill>
              </a:rPr>
              <a:t>Our graduates and certificate </a:t>
            </a:r>
            <a:r>
              <a:rPr lang="en-US" sz="2400" dirty="0" smtClean="0">
                <a:solidFill>
                  <a:prstClr val="black"/>
                </a:solidFill>
              </a:rPr>
              <a:t>earners: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39714" y="2759795"/>
            <a:ext cx="2514600" cy="2722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Keep you healthy ~</a:t>
            </a:r>
          </a:p>
          <a:p>
            <a:pPr marL="457200" lvl="1" indent="0">
              <a:spcAft>
                <a:spcPts val="600"/>
              </a:spcAft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70% of California nurses are educated at community colleges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06713" y="2757536"/>
            <a:ext cx="2514601" cy="2823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oudy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i="1" dirty="0" smtClean="0">
                <a:solidFill>
                  <a:prstClr val="black"/>
                </a:solidFill>
                <a:latin typeface="Calibri"/>
              </a:rPr>
              <a:t>Innovate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~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48% of UC bachelor’s degree holders in STEM majors transferred from a community college</a:t>
            </a:r>
          </a:p>
          <a:p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78" y="1408176"/>
            <a:ext cx="2012072" cy="13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78" y="1369106"/>
            <a:ext cx="2012072" cy="13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42" y="1408176"/>
            <a:ext cx="2012072" cy="13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990600"/>
            <a:ext cx="6019800" cy="8683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High Return</a:t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on Investment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95600"/>
            <a:ext cx="6858000" cy="2667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Californians with a college degree will </a:t>
            </a:r>
            <a:r>
              <a:rPr lang="en-US" sz="2000" dirty="0" smtClean="0">
                <a:solidFill>
                  <a:srgbClr val="BE830E"/>
                </a:solidFill>
                <a:latin typeface="+mn-lt"/>
              </a:rPr>
              <a:t>earn $1.3 million more </a:t>
            </a:r>
            <a:r>
              <a:rPr lang="en-US" sz="2000" dirty="0" smtClean="0">
                <a:latin typeface="+mn-lt"/>
              </a:rPr>
              <a:t>than those with a high school diploma.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Californians with an associate </a:t>
            </a:r>
            <a:r>
              <a:rPr lang="en-US" sz="2000" dirty="0">
                <a:latin typeface="+mn-lt"/>
              </a:rPr>
              <a:t>d</a:t>
            </a:r>
            <a:r>
              <a:rPr lang="en-US" sz="2000" dirty="0" smtClean="0">
                <a:latin typeface="+mn-lt"/>
              </a:rPr>
              <a:t>egree or certificate nearly </a:t>
            </a:r>
            <a:r>
              <a:rPr lang="en-US" sz="2000" dirty="0" smtClean="0">
                <a:solidFill>
                  <a:srgbClr val="BE830E"/>
                </a:solidFill>
                <a:latin typeface="+mn-lt"/>
              </a:rPr>
              <a:t>double their earnings</a:t>
            </a:r>
            <a:r>
              <a:rPr lang="en-US" sz="2000" dirty="0" smtClean="0">
                <a:solidFill>
                  <a:srgbClr val="EFAA22"/>
                </a:solidFill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in three years.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latin typeface="+mn-lt"/>
              </a:rPr>
              <a:t>Graduating from a community college </a:t>
            </a:r>
            <a:r>
              <a:rPr lang="en-US" sz="2000" dirty="0" smtClean="0">
                <a:solidFill>
                  <a:srgbClr val="BE830E"/>
                </a:solidFill>
                <a:latin typeface="+mn-lt"/>
              </a:rPr>
              <a:t>doubles an individual’s chance of finding a job </a:t>
            </a:r>
            <a:r>
              <a:rPr lang="en-US" sz="2000" dirty="0" smtClean="0">
                <a:latin typeface="+mn-lt"/>
              </a:rPr>
              <a:t>compared to those who failed to complete high school.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+mn-lt"/>
            </a:endParaRPr>
          </a:p>
        </p:txBody>
      </p:sp>
      <p:pic>
        <p:nvPicPr>
          <p:cNvPr id="3074" name="Picture 2" descr="I:\ExecOffice\Communications\Image Gallery\Stock photos from Phawnda\6989375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85800"/>
            <a:ext cx="2743200" cy="1828800"/>
          </a:xfrm>
          <a:prstGeom prst="rect">
            <a:avLst/>
          </a:prstGeom>
          <a:noFill/>
          <a:ln w="50800">
            <a:gradFill>
              <a:gsLst>
                <a:gs pos="0">
                  <a:srgbClr val="002060"/>
                </a:gs>
                <a:gs pos="80000">
                  <a:srgbClr val="EFAA22"/>
                </a:gs>
              </a:gsLst>
              <a:lin ang="27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990600"/>
            <a:ext cx="6019800" cy="868362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Financial Aid is </a:t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Smart Money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95600"/>
            <a:ext cx="6858000" cy="2667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BE830E"/>
                </a:solidFill>
              </a:rPr>
              <a:t>most affordable public higher education</a:t>
            </a:r>
            <a:r>
              <a:rPr lang="en-US" sz="2000" dirty="0" smtClean="0"/>
              <a:t> in the nation at $46 </a:t>
            </a:r>
            <a:r>
              <a:rPr lang="en-US" sz="2000" dirty="0"/>
              <a:t>per </a:t>
            </a:r>
            <a:r>
              <a:rPr lang="en-US" sz="2000" dirty="0" smtClean="0"/>
              <a:t>unit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sz="2000" dirty="0" smtClean="0"/>
              <a:t>More than </a:t>
            </a:r>
            <a:r>
              <a:rPr lang="en-US" sz="2000" dirty="0" smtClean="0">
                <a:solidFill>
                  <a:srgbClr val="BE830E"/>
                </a:solidFill>
              </a:rPr>
              <a:t>1 million students</a:t>
            </a:r>
            <a:r>
              <a:rPr lang="en-US" sz="2000" dirty="0" smtClean="0"/>
              <a:t>, 45 percent of our student body, received a </a:t>
            </a:r>
            <a:r>
              <a:rPr lang="en-US" sz="2000" dirty="0" smtClean="0">
                <a:solidFill>
                  <a:srgbClr val="BE830E"/>
                </a:solidFill>
              </a:rPr>
              <a:t>BOG </a:t>
            </a:r>
            <a:r>
              <a:rPr lang="en-US" sz="2000" dirty="0">
                <a:solidFill>
                  <a:srgbClr val="BE830E"/>
                </a:solidFill>
              </a:rPr>
              <a:t>Fee </a:t>
            </a:r>
            <a:r>
              <a:rPr lang="en-US" sz="2000" dirty="0" smtClean="0">
                <a:solidFill>
                  <a:srgbClr val="BE830E"/>
                </a:solidFill>
              </a:rPr>
              <a:t>Waiver </a:t>
            </a:r>
            <a:r>
              <a:rPr lang="en-US" sz="2000" dirty="0" smtClean="0"/>
              <a:t>in 2013-14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000" dirty="0" smtClean="0"/>
              <a:t>More than </a:t>
            </a:r>
            <a:r>
              <a:rPr lang="en-US" sz="2000" dirty="0" smtClean="0">
                <a:solidFill>
                  <a:srgbClr val="BE830E"/>
                </a:solidFill>
              </a:rPr>
              <a:t>$</a:t>
            </a:r>
            <a:r>
              <a:rPr lang="en-US" sz="2000" dirty="0">
                <a:solidFill>
                  <a:srgbClr val="BE830E"/>
                </a:solidFill>
              </a:rPr>
              <a:t>2.7 billion </a:t>
            </a:r>
            <a:r>
              <a:rPr lang="en-US" sz="2000" dirty="0" smtClean="0">
                <a:solidFill>
                  <a:srgbClr val="BE830E"/>
                </a:solidFill>
              </a:rPr>
              <a:t>in financial aid </a:t>
            </a:r>
            <a:r>
              <a:rPr lang="en-US" sz="2000" dirty="0" smtClean="0"/>
              <a:t>is awarded annually </a:t>
            </a:r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000" dirty="0" smtClean="0"/>
              <a:t>Visit </a:t>
            </a:r>
            <a:r>
              <a:rPr lang="en-US" sz="2000" b="1" dirty="0" smtClean="0"/>
              <a:t>I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en-US" sz="2000" b="1" dirty="0" smtClean="0"/>
              <a:t>AffordCollege.com</a:t>
            </a:r>
            <a:r>
              <a:rPr lang="en-US" sz="2000" dirty="0" smtClean="0"/>
              <a:t> website for info on </a:t>
            </a:r>
            <a:r>
              <a:rPr lang="en-US" sz="2000" dirty="0" smtClean="0">
                <a:solidFill>
                  <a:srgbClr val="BE830E"/>
                </a:solidFill>
              </a:rPr>
              <a:t>financial aid</a:t>
            </a: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>
              <a:latin typeface="+mn-lt"/>
            </a:endParaRPr>
          </a:p>
        </p:txBody>
      </p:sp>
      <p:pic>
        <p:nvPicPr>
          <p:cNvPr id="2050" name="Picture 2" descr="C:\Users\pdorr\AppData\Local\Microsoft\Windows\Temporary Internet Files\Content.Outlook\RGIM1GAJ\Financial-Aid_SRJC_Student_with_form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016" y="609600"/>
            <a:ext cx="2437516" cy="1828800"/>
          </a:xfrm>
          <a:prstGeom prst="rect">
            <a:avLst/>
          </a:prstGeom>
          <a:noFill/>
          <a:ln w="57150">
            <a:solidFill>
              <a:srgbClr val="EFAA2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50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6019800" cy="100370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Connect </a:t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With Us!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858000" cy="3505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Connect with all 112 local community colleges: </a:t>
            </a:r>
            <a:r>
              <a:rPr lang="en-US" sz="2000" dirty="0" smtClean="0">
                <a:solidFill>
                  <a:srgbClr val="BE830E"/>
                </a:solidFill>
              </a:rPr>
              <a:t>c</a:t>
            </a:r>
            <a:r>
              <a:rPr lang="en-US" sz="2000" b="1" i="1" dirty="0" smtClean="0">
                <a:solidFill>
                  <a:srgbClr val="BE830E"/>
                </a:solidFill>
              </a:rPr>
              <a:t>ommunitycolleges.cccco.edu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700" dirty="0" smtClean="0"/>
          </a:p>
          <a:p>
            <a:r>
              <a:rPr lang="en-US" sz="2000" dirty="0" smtClean="0"/>
              <a:t>Enroll in your local community college:  </a:t>
            </a:r>
            <a:r>
              <a:rPr lang="en-US" sz="2000" b="1" i="1" dirty="0" smtClean="0">
                <a:solidFill>
                  <a:srgbClr val="BE830E"/>
                </a:solidFill>
              </a:rPr>
              <a:t>CCCApply.org</a:t>
            </a:r>
            <a:r>
              <a:rPr lang="en-US" sz="2000" dirty="0" smtClean="0"/>
              <a:t> </a:t>
            </a:r>
            <a:endParaRPr lang="en-US" sz="2000" dirty="0"/>
          </a:p>
          <a:p>
            <a:pPr marL="0" indent="0">
              <a:buNone/>
            </a:pPr>
            <a:endParaRPr lang="en-US" sz="700" dirty="0" smtClean="0"/>
          </a:p>
          <a:p>
            <a:r>
              <a:rPr lang="en-US" sz="2000" dirty="0" smtClean="0"/>
              <a:t>See your potential earnings </a:t>
            </a:r>
            <a:r>
              <a:rPr lang="en-US" sz="2000" dirty="0"/>
              <a:t>after completing a certificate or </a:t>
            </a:r>
            <a:r>
              <a:rPr lang="en-US" sz="2000" dirty="0" smtClean="0"/>
              <a:t>degree: </a:t>
            </a:r>
            <a:r>
              <a:rPr lang="en-US" sz="2000" b="1" i="1" dirty="0" smtClean="0">
                <a:solidFill>
                  <a:srgbClr val="BE830E"/>
                </a:solidFill>
              </a:rPr>
              <a:t>salarysurfer.cccco.edu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700" dirty="0"/>
          </a:p>
          <a:p>
            <a:r>
              <a:rPr lang="en-US" sz="2000" dirty="0" smtClean="0"/>
              <a:t>Find </a:t>
            </a:r>
            <a:r>
              <a:rPr lang="en-US" sz="2000" dirty="0"/>
              <a:t>out information about guaranteed transfer to </a:t>
            </a:r>
            <a:r>
              <a:rPr lang="en-US" sz="2000" dirty="0" smtClean="0"/>
              <a:t>CSU: </a:t>
            </a:r>
            <a:r>
              <a:rPr lang="en-US" sz="2000" b="1" i="1" dirty="0" smtClean="0">
                <a:solidFill>
                  <a:srgbClr val="BE830E"/>
                </a:solidFill>
              </a:rPr>
              <a:t>adegreewithaguarantee.com</a:t>
            </a:r>
            <a:endParaRPr lang="en-US" sz="2000" b="1" i="1" dirty="0">
              <a:solidFill>
                <a:srgbClr val="BE830E"/>
              </a:solidFill>
            </a:endParaRPr>
          </a:p>
          <a:p>
            <a:pPr marL="0" indent="0">
              <a:buNone/>
            </a:pPr>
            <a:endParaRPr lang="en-US" sz="800" dirty="0" smtClean="0"/>
          </a:p>
          <a:p>
            <a:endParaRPr lang="en-US" sz="2000" dirty="0" smtClean="0"/>
          </a:p>
          <a:p>
            <a:pPr>
              <a:spcAft>
                <a:spcPts val="600"/>
              </a:spcAft>
            </a:pPr>
            <a:endParaRPr lang="en-US" sz="2000" dirty="0">
              <a:latin typeface="+mn-lt"/>
            </a:endParaRPr>
          </a:p>
        </p:txBody>
      </p:sp>
      <p:pic>
        <p:nvPicPr>
          <p:cNvPr id="1026" name="Picture 2" descr="http://californiacommunitycolleges.cccco.edu/Portals/0/AssociateDegreeforTransfer/Logo_NOV2011/AssocDegreeForTransfer_logo_notype_4c_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1887" y="922980"/>
            <a:ext cx="736406" cy="7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canaffordcollege.com/Portals/0/ICanAffordCollege_Logo%20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62479"/>
            <a:ext cx="2209800" cy="1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lary Surf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43" y="1311410"/>
            <a:ext cx="1434514" cy="41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3999" cy="1470025"/>
          </a:xfrm>
        </p:spPr>
        <p:txBody>
          <a:bodyPr/>
          <a:lstStyle/>
          <a:p>
            <a:r>
              <a:rPr lang="en-US" b="1" dirty="0" smtClean="0">
                <a:latin typeface="Cambria" pitchFamily="18" charset="0"/>
              </a:rPr>
              <a:t>CORINTHIAN TOOL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054202"/>
            <a:ext cx="9143999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Cambria" pitchFamily="18" charset="0"/>
              </a:rPr>
              <a:t>Visit:</a:t>
            </a:r>
            <a:r>
              <a:rPr lang="en-US" sz="4400" b="1" dirty="0" smtClean="0">
                <a:solidFill>
                  <a:schemeClr val="tx2"/>
                </a:solidFill>
                <a:latin typeface="Cambria" pitchFamily="18" charset="0"/>
              </a:rPr>
              <a:t> </a:t>
            </a:r>
          </a:p>
          <a:p>
            <a:r>
              <a:rPr lang="en-US" sz="7100" b="1" dirty="0" smtClean="0">
                <a:solidFill>
                  <a:schemeClr val="tx2"/>
                </a:solidFill>
              </a:rPr>
              <a:t>oag.ca.gov/</a:t>
            </a:r>
            <a:r>
              <a:rPr lang="en-US" sz="7100" b="1" dirty="0">
                <a:solidFill>
                  <a:schemeClr val="tx2"/>
                </a:solidFill>
              </a:rPr>
              <a:t>C</a:t>
            </a:r>
            <a:r>
              <a:rPr lang="en-US" sz="7100" b="1" dirty="0" smtClean="0">
                <a:solidFill>
                  <a:schemeClr val="tx2"/>
                </a:solidFill>
              </a:rPr>
              <a:t>orinthian</a:t>
            </a:r>
            <a:endParaRPr lang="en-US" sz="7100" b="1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63040"/>
            <a:ext cx="2591162" cy="259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914401"/>
            <a:ext cx="6053648" cy="5652504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Welcome Page</a:t>
            </a:r>
            <a:br>
              <a:rPr lang="en-US" b="1" dirty="0" smtClean="0">
                <a:latin typeface="Cambria" pitchFamily="18" charset="0"/>
              </a:rPr>
            </a:b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685800" y="5410200"/>
            <a:ext cx="2362200" cy="3616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5638800" y="6253090"/>
            <a:ext cx="2362200" cy="3616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8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42" y="990600"/>
            <a:ext cx="5795116" cy="5096838"/>
          </a:xfrm>
        </p:spPr>
      </p:pic>
      <p:sp>
        <p:nvSpPr>
          <p:cNvPr id="9" name="Right Arrow 8"/>
          <p:cNvSpPr/>
          <p:nvPr/>
        </p:nvSpPr>
        <p:spPr>
          <a:xfrm>
            <a:off x="462197" y="5335249"/>
            <a:ext cx="1295400" cy="3616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Cambria" pitchFamily="18" charset="0"/>
              </a:rPr>
              <a:t>Answer Questions</a:t>
            </a:r>
            <a:br>
              <a:rPr lang="en-US" b="1" dirty="0" smtClean="0">
                <a:latin typeface="Cambria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8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24400"/>
            <a:ext cx="5715000" cy="1884473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90600"/>
            <a:ext cx="5726907" cy="3230563"/>
          </a:xfrm>
        </p:spPr>
      </p:pic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Tell Us About Yourself</a:t>
            </a:r>
            <a:br>
              <a:rPr lang="en-US" b="1" dirty="0" smtClean="0">
                <a:latin typeface="Cambria" pitchFamily="18" charset="0"/>
              </a:rPr>
            </a:b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381000" y="2840636"/>
            <a:ext cx="1524000" cy="3616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4533900" y="3733800"/>
            <a:ext cx="2362200" cy="3616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28600" y="6059462"/>
            <a:ext cx="1524000" cy="36163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Learn About Potential Relief</a:t>
            </a:r>
            <a:br>
              <a:rPr lang="en-US" b="1" dirty="0" smtClean="0">
                <a:latin typeface="Cambria" pitchFamily="18" charset="0"/>
              </a:rPr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67" y="1600200"/>
            <a:ext cx="6735665" cy="4525963"/>
          </a:xfrm>
        </p:spPr>
      </p:pic>
      <p:sp>
        <p:nvSpPr>
          <p:cNvPr id="8" name="Right Arrow 7"/>
          <p:cNvSpPr/>
          <p:nvPr/>
        </p:nvSpPr>
        <p:spPr>
          <a:xfrm rot="10800000">
            <a:off x="7772400" y="2361264"/>
            <a:ext cx="838200" cy="3616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7734300" y="4053904"/>
            <a:ext cx="838200" cy="3616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Apply for Relief</a:t>
            </a:r>
            <a:br>
              <a:rPr lang="en-US" b="1" dirty="0" smtClean="0">
                <a:latin typeface="Cambria" pitchFamily="18" charset="0"/>
              </a:rPr>
            </a:b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23814"/>
            <a:ext cx="6822562" cy="4953367"/>
          </a:xfrm>
        </p:spPr>
      </p:pic>
      <p:sp>
        <p:nvSpPr>
          <p:cNvPr id="10" name="Right Arrow 9"/>
          <p:cNvSpPr/>
          <p:nvPr/>
        </p:nvSpPr>
        <p:spPr>
          <a:xfrm rot="10800000">
            <a:off x="6400800" y="6315541"/>
            <a:ext cx="1828800" cy="36163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822562" cy="49314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11885914">
            <a:off x="7810500" y="2507109"/>
            <a:ext cx="838200" cy="3616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042921">
            <a:off x="7816559" y="4297603"/>
            <a:ext cx="838200" cy="3616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>
            <a:spLocks noGrp="1"/>
          </p:cNvSpPr>
          <p:nvPr>
            <p:ph type="title"/>
          </p:nvPr>
        </p:nvSpPr>
        <p:spPr>
          <a:xfrm>
            <a:off x="18738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mbria" pitchFamily="18" charset="0"/>
              </a:rPr>
              <a:t>Explore Educational Opportunities</a:t>
            </a:r>
            <a:br>
              <a:rPr lang="en-US" b="1" dirty="0" smtClean="0">
                <a:latin typeface="Cambria" pitchFamily="18" charset="0"/>
              </a:rPr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53" y="1600200"/>
            <a:ext cx="6837093" cy="4525963"/>
          </a:xfrm>
        </p:spPr>
      </p:pic>
      <p:sp>
        <p:nvSpPr>
          <p:cNvPr id="9" name="Right Arrow 8"/>
          <p:cNvSpPr/>
          <p:nvPr/>
        </p:nvSpPr>
        <p:spPr>
          <a:xfrm rot="10800000">
            <a:off x="7924800" y="2361264"/>
            <a:ext cx="838200" cy="3616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7924800" y="4495800"/>
            <a:ext cx="838200" cy="3616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0800000">
            <a:off x="7924800" y="5162550"/>
            <a:ext cx="838200" cy="3616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larity">
  <a:themeElements>
    <a:clrScheme name="Logo">
      <a:dk1>
        <a:srgbClr val="37302A"/>
      </a:dk1>
      <a:lt1>
        <a:sysClr val="window" lastClr="FFFFFF"/>
      </a:lt1>
      <a:dk2>
        <a:srgbClr val="37302A"/>
      </a:dk2>
      <a:lt2>
        <a:srgbClr val="D0CCB9"/>
      </a:lt2>
      <a:accent1>
        <a:srgbClr val="C00000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3589</TotalTime>
  <Words>523</Words>
  <Application>Microsoft Office PowerPoint</Application>
  <PresentationFormat>On-screen Show (4:3)</PresentationFormat>
  <Paragraphs>122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Office Theme</vt:lpstr>
      <vt:lpstr>1_Office Theme</vt:lpstr>
      <vt:lpstr>2_Office Theme</vt:lpstr>
      <vt:lpstr>Clarity</vt:lpstr>
      <vt:lpstr>Corinthian College Closures: Next Steps for Students</vt:lpstr>
      <vt:lpstr>California Student Aid Commission</vt:lpstr>
      <vt:lpstr>CORINTHIAN TOOL</vt:lpstr>
      <vt:lpstr>Welcome Page </vt:lpstr>
      <vt:lpstr>PowerPoint Presentation</vt:lpstr>
      <vt:lpstr>Tell Us About Yourself </vt:lpstr>
      <vt:lpstr>Learn About Potential Relief </vt:lpstr>
      <vt:lpstr>Apply for Relief </vt:lpstr>
      <vt:lpstr>Explore Educational Opportunities </vt:lpstr>
      <vt:lpstr>Receive Career Advice </vt:lpstr>
      <vt:lpstr>CORINTHIAN TOOL</vt:lpstr>
      <vt:lpstr>United States  Department of Education</vt:lpstr>
      <vt:lpstr>Bureau for Private Postsecondary Education</vt:lpstr>
      <vt:lpstr>Sharon Djemal Supervising Attorney East Bay Community Law Center</vt:lpstr>
      <vt:lpstr>Legal Aid Organizations can help you.</vt:lpstr>
      <vt:lpstr>CORINTHIAN TOOL</vt:lpstr>
      <vt:lpstr>Apply for Relief </vt:lpstr>
      <vt:lpstr>CORINTHIAN TOOL</vt:lpstr>
      <vt:lpstr>California Community Colleges:  Our Community</vt:lpstr>
      <vt:lpstr>Our Mission</vt:lpstr>
      <vt:lpstr>Fueling the Workforce</vt:lpstr>
      <vt:lpstr>PowerPoint Presentation</vt:lpstr>
      <vt:lpstr>High Return on Investment</vt:lpstr>
      <vt:lpstr>Financial Aid is  Smart Money</vt:lpstr>
      <vt:lpstr>Connect  With Us!</vt:lpstr>
    </vt:vector>
  </TitlesOfParts>
  <Company>California Department of Justice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CORINTHIAN TOOL</dc:title>
  <dc:creator>ITSSADM</dc:creator>
  <cp:lastModifiedBy>Patti Colston</cp:lastModifiedBy>
  <cp:revision>22</cp:revision>
  <cp:lastPrinted>2015-05-04T18:49:12Z</cp:lastPrinted>
  <dcterms:created xsi:type="dcterms:W3CDTF">2015-04-30T22:33:35Z</dcterms:created>
  <dcterms:modified xsi:type="dcterms:W3CDTF">2015-05-07T00:04:15Z</dcterms:modified>
</cp:coreProperties>
</file>