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83" r:id="rId6"/>
    <p:sldId id="280" r:id="rId7"/>
    <p:sldId id="285" r:id="rId8"/>
    <p:sldId id="281" r:id="rId9"/>
    <p:sldId id="287" r:id="rId10"/>
    <p:sldId id="261" r:id="rId11"/>
    <p:sldId id="262" r:id="rId12"/>
    <p:sldId id="263" r:id="rId13"/>
    <p:sldId id="278" r:id="rId14"/>
    <p:sldId id="266" r:id="rId15"/>
    <p:sldId id="267" r:id="rId16"/>
    <p:sldId id="268" r:id="rId17"/>
    <p:sldId id="269" r:id="rId18"/>
    <p:sldId id="270" r:id="rId19"/>
    <p:sldId id="271" r:id="rId20"/>
    <p:sldId id="272" r:id="rId21"/>
    <p:sldId id="274" r:id="rId22"/>
    <p:sldId id="286" r:id="rId23"/>
    <p:sldId id="275" r:id="rId24"/>
    <p:sldId id="276" r:id="rId25"/>
    <p:sldId id="277" r:id="rId26"/>
    <p:sldId id="288" r:id="rId27"/>
    <p:sldId id="282" r:id="rId28"/>
    <p:sldId id="279" r:id="rId29"/>
    <p:sldId id="289" r:id="rId30"/>
    <p:sldId id="284" r:id="rId31"/>
    <p:sldId id="260"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BE1"/>
    <a:srgbClr val="0C2D4E"/>
    <a:srgbClr val="0C75B0"/>
    <a:srgbClr val="243E91"/>
    <a:srgbClr val="0F2E50"/>
    <a:srgbClr val="24AAE1"/>
    <a:srgbClr val="3E3E3F"/>
    <a:srgbClr val="F38D27"/>
    <a:srgbClr val="53BD90"/>
    <a:srgbClr val="F8B9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76" autoAdjust="0"/>
  </p:normalViewPr>
  <p:slideViewPr>
    <p:cSldViewPr snapToGrid="0">
      <p:cViewPr varScale="1">
        <p:scale>
          <a:sx n="87" d="100"/>
          <a:sy n="87" d="100"/>
        </p:scale>
        <p:origin x="6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martinez\AppData\Local\Microsoft\Windows\INetCache\Content.Outlook\GA6V1BE1\Applications%20by%20Year%20-%20data%20for%20Teresita%20(0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venir Next LT Pro" panose="020B0504020202020204" pitchFamily="34" charset="0"/>
                <a:ea typeface="+mn-ea"/>
                <a:cs typeface="+mn-cs"/>
              </a:defRPr>
            </a:pPr>
            <a:r>
              <a:rPr lang="en-US" sz="2400" dirty="0">
                <a:latin typeface="Avenir Next LT Pro" panose="020B0504020202020204" pitchFamily="34" charset="0"/>
              </a:rPr>
              <a:t> %Change</a:t>
            </a:r>
            <a:r>
              <a:rPr lang="en-US" sz="2400" baseline="0" dirty="0">
                <a:latin typeface="Avenir Next LT Pro" panose="020B0504020202020204" pitchFamily="34" charset="0"/>
              </a:rPr>
              <a:t> </a:t>
            </a:r>
            <a:r>
              <a:rPr lang="en-US" sz="2400" b="1" baseline="0" dirty="0">
                <a:latin typeface="Avenir Next LT Pro" panose="020B0504020202020204" pitchFamily="34" charset="0"/>
              </a:rPr>
              <a:t>New</a:t>
            </a:r>
            <a:r>
              <a:rPr lang="en-US" sz="2400" baseline="0" dirty="0">
                <a:latin typeface="Avenir Next LT Pro" panose="020B0504020202020204" pitchFamily="34" charset="0"/>
              </a:rPr>
              <a:t> CADAA </a:t>
            </a:r>
            <a:endParaRPr lang="en-US" sz="2400" dirty="0">
              <a:latin typeface="Avenir Next LT Pro" panose="020B0504020202020204" pitchFamily="34" charset="0"/>
            </a:endParaRPr>
          </a:p>
        </c:rich>
      </c:tx>
      <c:layout>
        <c:manualLayout>
          <c:xMode val="edge"/>
          <c:yMode val="edge"/>
          <c:x val="0.36645683937759882"/>
          <c:y val="0"/>
        </c:manualLayout>
      </c:layout>
      <c:overlay val="0"/>
      <c:spPr>
        <a:noFill/>
        <a:ln>
          <a:noFill/>
        </a:ln>
        <a:effectLst/>
      </c:spPr>
    </c:title>
    <c:autoTitleDeleted val="0"/>
    <c:plotArea>
      <c:layout/>
      <c:lineChart>
        <c:grouping val="standard"/>
        <c:varyColors val="0"/>
        <c:ser>
          <c:idx val="0"/>
          <c:order val="0"/>
          <c:tx>
            <c:strRef>
              <c:f>summary!$A$26</c:f>
              <c:strCache>
                <c:ptCount val="1"/>
                <c:pt idx="0">
                  <c:v>Filed</c:v>
                </c:pt>
              </c:strCache>
            </c:strRef>
          </c:tx>
          <c:marker>
            <c:symbol val="none"/>
          </c:marker>
          <c:cat>
            <c:strRef>
              <c:f>summary!$O$26:$T$26</c:f>
              <c:strCache>
                <c:ptCount val="6"/>
                <c:pt idx="0">
                  <c:v>2019-20</c:v>
                </c:pt>
                <c:pt idx="1">
                  <c:v>2018-19</c:v>
                </c:pt>
                <c:pt idx="2">
                  <c:v>2017-18</c:v>
                </c:pt>
                <c:pt idx="3">
                  <c:v>2016-17</c:v>
                </c:pt>
                <c:pt idx="4">
                  <c:v>2015-16</c:v>
                </c:pt>
                <c:pt idx="5">
                  <c:v>2014-15</c:v>
                </c:pt>
              </c:strCache>
            </c:strRef>
          </c:cat>
          <c:val>
            <c:numRef>
              <c:f>summary!$O$28:$T$28</c:f>
              <c:numCache>
                <c:formatCode>0%</c:formatCode>
                <c:ptCount val="6"/>
                <c:pt idx="0">
                  <c:v>-0.24776844070961718</c:v>
                </c:pt>
                <c:pt idx="1">
                  <c:v>-0.21882352941176469</c:v>
                </c:pt>
                <c:pt idx="2">
                  <c:v>-0.23604108309990662</c:v>
                </c:pt>
                <c:pt idx="3">
                  <c:v>-0.18819794584500465</c:v>
                </c:pt>
                <c:pt idx="4">
                  <c:v>-0.23798319327731093</c:v>
                </c:pt>
                <c:pt idx="5">
                  <c:v>-0.17893557422969189</c:v>
                </c:pt>
              </c:numCache>
            </c:numRef>
          </c:val>
          <c:smooth val="0"/>
          <c:extLst>
            <c:ext xmlns:c16="http://schemas.microsoft.com/office/drawing/2014/chart" uri="{C3380CC4-5D6E-409C-BE32-E72D297353CC}">
              <c16:uniqueId val="{00000000-54D1-4E32-8EEC-F28DCC2AE2F3}"/>
            </c:ext>
          </c:extLst>
        </c:ser>
        <c:ser>
          <c:idx val="1"/>
          <c:order val="1"/>
          <c:tx>
            <c:strRef>
              <c:f>summary!$A$28</c:f>
              <c:strCache>
                <c:ptCount val="1"/>
                <c:pt idx="0">
                  <c:v>Offered</c:v>
                </c:pt>
              </c:strCache>
            </c:strRef>
          </c:tx>
          <c:marker>
            <c:symbol val="none"/>
          </c:marker>
          <c:cat>
            <c:strRef>
              <c:f>summary!$O$26:$T$26</c:f>
              <c:strCache>
                <c:ptCount val="6"/>
                <c:pt idx="0">
                  <c:v>2019-20</c:v>
                </c:pt>
                <c:pt idx="1">
                  <c:v>2018-19</c:v>
                </c:pt>
                <c:pt idx="2">
                  <c:v>2017-18</c:v>
                </c:pt>
                <c:pt idx="3">
                  <c:v>2016-17</c:v>
                </c:pt>
                <c:pt idx="4">
                  <c:v>2015-16</c:v>
                </c:pt>
                <c:pt idx="5">
                  <c:v>2014-15</c:v>
                </c:pt>
              </c:strCache>
            </c:strRef>
          </c:cat>
          <c:val>
            <c:numRef>
              <c:f>summary!$O$30:$T$30</c:f>
              <c:numCache>
                <c:formatCode>0%</c:formatCode>
                <c:ptCount val="6"/>
                <c:pt idx="0">
                  <c:v>0.36329113924050632</c:v>
                </c:pt>
                <c:pt idx="1">
                  <c:v>0.31151898734177214</c:v>
                </c:pt>
                <c:pt idx="2">
                  <c:v>0.23721518987341772</c:v>
                </c:pt>
                <c:pt idx="3">
                  <c:v>0.23822784810126582</c:v>
                </c:pt>
                <c:pt idx="4">
                  <c:v>6.4430379746835437E-2</c:v>
                </c:pt>
                <c:pt idx="5">
                  <c:v>5.5822784810126584E-2</c:v>
                </c:pt>
              </c:numCache>
            </c:numRef>
          </c:val>
          <c:smooth val="0"/>
          <c:extLst>
            <c:ext xmlns:c16="http://schemas.microsoft.com/office/drawing/2014/chart" uri="{C3380CC4-5D6E-409C-BE32-E72D297353CC}">
              <c16:uniqueId val="{00000001-54D1-4E32-8EEC-F28DCC2AE2F3}"/>
            </c:ext>
          </c:extLst>
        </c:ser>
        <c:ser>
          <c:idx val="2"/>
          <c:order val="2"/>
          <c:tx>
            <c:strRef>
              <c:f>summary!$A$30</c:f>
              <c:strCache>
                <c:ptCount val="1"/>
                <c:pt idx="0">
                  <c:v>Paid</c:v>
                </c:pt>
              </c:strCache>
            </c:strRef>
          </c:tx>
          <c:marker>
            <c:symbol val="none"/>
          </c:marker>
          <c:cat>
            <c:strRef>
              <c:f>summary!$O$26:$T$26</c:f>
              <c:strCache>
                <c:ptCount val="6"/>
                <c:pt idx="0">
                  <c:v>2019-20</c:v>
                </c:pt>
                <c:pt idx="1">
                  <c:v>2018-19</c:v>
                </c:pt>
                <c:pt idx="2">
                  <c:v>2017-18</c:v>
                </c:pt>
                <c:pt idx="3">
                  <c:v>2016-17</c:v>
                </c:pt>
                <c:pt idx="4">
                  <c:v>2015-16</c:v>
                </c:pt>
                <c:pt idx="5">
                  <c:v>2014-15</c:v>
                </c:pt>
              </c:strCache>
            </c:strRef>
          </c:cat>
          <c:val>
            <c:numRef>
              <c:f>summary!$O$33:$T$33</c:f>
              <c:numCache>
                <c:formatCode>0%</c:formatCode>
                <c:ptCount val="6"/>
                <c:pt idx="0">
                  <c:v>0.13898373167302672</c:v>
                </c:pt>
                <c:pt idx="1">
                  <c:v>0.20526210082345853</c:v>
                </c:pt>
                <c:pt idx="2">
                  <c:v>0.18236593693512754</c:v>
                </c:pt>
                <c:pt idx="3">
                  <c:v>0.24181562562763606</c:v>
                </c:pt>
                <c:pt idx="4">
                  <c:v>6.0052219321148827E-2</c:v>
                </c:pt>
                <c:pt idx="5">
                  <c:v>4.599317131954208E-2</c:v>
                </c:pt>
              </c:numCache>
            </c:numRef>
          </c:val>
          <c:smooth val="0"/>
          <c:extLst>
            <c:ext xmlns:c16="http://schemas.microsoft.com/office/drawing/2014/chart" uri="{C3380CC4-5D6E-409C-BE32-E72D297353CC}">
              <c16:uniqueId val="{00000002-54D1-4E32-8EEC-F28DCC2AE2F3}"/>
            </c:ext>
          </c:extLst>
        </c:ser>
        <c:dLbls>
          <c:showLegendKey val="0"/>
          <c:showVal val="0"/>
          <c:showCatName val="0"/>
          <c:showSerName val="0"/>
          <c:showPercent val="0"/>
          <c:showBubbleSize val="0"/>
        </c:dLbls>
        <c:smooth val="0"/>
        <c:axId val="625578824"/>
        <c:axId val="625576200"/>
        <c:extLst>
          <c:ext xmlns:c15="http://schemas.microsoft.com/office/drawing/2012/chart" uri="{02D57815-91ED-43cb-92C2-25804820EDAC}">
            <c15:filteredLineSeries>
              <c15:ser>
                <c:idx val="3"/>
                <c:order val="3"/>
                <c:tx>
                  <c:strRef>
                    <c:extLst>
                      <c:ext uri="{02D57815-91ED-43cb-92C2-25804820EDAC}">
                        <c15:formulaRef>
                          <c15:sqref>summary!$M$36</c15:sqref>
                        </c15:formulaRef>
                      </c:ext>
                    </c:extLst>
                    <c:strCache>
                      <c:ptCount val="1"/>
                      <c:pt idx="0">
                        <c:v>paid rate </c:v>
                      </c:pt>
                    </c:strCache>
                  </c:strRef>
                </c:tx>
                <c:marker>
                  <c:symbol val="none"/>
                </c:marker>
                <c:val>
                  <c:numRef>
                    <c:extLst>
                      <c:ext uri="{02D57815-91ED-43cb-92C2-25804820EDAC}">
                        <c15:formulaRef>
                          <c15:sqref>summary!$O$36:$T$36</c15:sqref>
                        </c15:formulaRef>
                      </c:ext>
                    </c:extLst>
                    <c:numCache>
                      <c:formatCode>0%</c:formatCode>
                      <c:ptCount val="6"/>
                      <c:pt idx="0">
                        <c:v>-0.16419802213674081</c:v>
                      </c:pt>
                      <c:pt idx="1">
                        <c:v>-8.0648892443120734E-2</c:v>
                      </c:pt>
                      <c:pt idx="2">
                        <c:v>-4.3948798399381532E-2</c:v>
                      </c:pt>
                      <c:pt idx="3">
                        <c:v>3.3005228261822556E-3</c:v>
                      </c:pt>
                      <c:pt idx="4">
                        <c:v>-3.7129530529458931E-3</c:v>
                      </c:pt>
                      <c:pt idx="5">
                        <c:v>-8.9118011429484365E-3</c:v>
                      </c:pt>
                    </c:numCache>
                  </c:numRef>
                </c:val>
                <c:smooth val="0"/>
                <c:extLst>
                  <c:ext xmlns:c16="http://schemas.microsoft.com/office/drawing/2014/chart" uri="{C3380CC4-5D6E-409C-BE32-E72D297353CC}">
                    <c16:uniqueId val="{00000003-54D1-4E32-8EEC-F28DCC2AE2F3}"/>
                  </c:ext>
                </c:extLst>
              </c15:ser>
            </c15:filteredLineSeries>
          </c:ext>
        </c:extLst>
      </c:lineChart>
      <c:dateAx>
        <c:axId val="625578824"/>
        <c:scaling>
          <c:orientation val="maxMin"/>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venir Next LT Pro Light" panose="020B0304020202020204" pitchFamily="34" charset="0"/>
                <a:ea typeface="+mn-ea"/>
                <a:cs typeface="+mn-cs"/>
              </a:defRPr>
            </a:pPr>
            <a:endParaRPr lang="en-US"/>
          </a:p>
        </c:txPr>
        <c:crossAx val="625576200"/>
        <c:crosses val="autoZero"/>
        <c:auto val="0"/>
        <c:lblOffset val="100"/>
        <c:baseTimeUnit val="days"/>
      </c:dateAx>
      <c:valAx>
        <c:axId val="625576200"/>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venir Next LT Pro Light" panose="020B0304020202020204" pitchFamily="34" charset="0"/>
                <a:ea typeface="+mn-ea"/>
                <a:cs typeface="+mn-cs"/>
              </a:defRPr>
            </a:pPr>
            <a:endParaRPr lang="en-US"/>
          </a:p>
        </c:txPr>
        <c:crossAx val="625578824"/>
        <c:crosses val="autoZero"/>
        <c:crossBetween val="between"/>
      </c:valAx>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venir Next LT Pro Light" panose="020B0304020202020204" pitchFamily="34" charset="0"/>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E7C9E-6185-4CA3-BD60-C7C47292C3EE}" type="datetimeFigureOut">
              <a:rPr lang="en-US" smtClean="0"/>
              <a:t>8/20/2020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6142A-A3EF-471D-BE52-F61D614B155C}" type="slidenum">
              <a:rPr lang="en-US" smtClean="0"/>
              <a:t>‹#›</a:t>
            </a:fld>
            <a:endParaRPr lang="en-US"/>
          </a:p>
        </p:txBody>
      </p:sp>
    </p:spTree>
    <p:extLst>
      <p:ext uri="{BB962C8B-B14F-4D97-AF65-F5344CB8AC3E}">
        <p14:creationId xmlns:p14="http://schemas.microsoft.com/office/powerpoint/2010/main" val="186191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2</a:t>
            </a:fld>
            <a:endParaRPr lang="en-US"/>
          </a:p>
        </p:txBody>
      </p:sp>
    </p:spTree>
    <p:extLst>
      <p:ext uri="{BB962C8B-B14F-4D97-AF65-F5344CB8AC3E}">
        <p14:creationId xmlns:p14="http://schemas.microsoft.com/office/powerpoint/2010/main" val="343009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CADAA allows students at four-year universities to receive institutional financial aid</a:t>
            </a:r>
          </a:p>
          <a:p>
            <a:pPr marL="171450" indent="-171450">
              <a:buFontTx/>
              <a:buChar char="-"/>
            </a:pPr>
            <a:r>
              <a:rPr lang="en-US" dirty="0"/>
              <a:t>About 5K UCs and 7K CSUs </a:t>
            </a:r>
          </a:p>
          <a:p>
            <a:pPr marL="171450" indent="-171450">
              <a:buFontTx/>
              <a:buChar char="-"/>
            </a:pPr>
            <a:r>
              <a:rPr lang="en-US" dirty="0"/>
              <a:t>This number is unknown for private non-profit universities</a:t>
            </a:r>
          </a:p>
          <a:p>
            <a:pPr marL="171450" indent="-171450">
              <a:buFontTx/>
              <a:buChar char="-"/>
            </a:pPr>
            <a:endParaRPr lang="en-US" dirty="0"/>
          </a:p>
          <a:p>
            <a:pPr marL="0" indent="0">
              <a:buFontTx/>
              <a:buNone/>
            </a:pPr>
            <a:r>
              <a:rPr lang="en-US" dirty="0"/>
              <a:t>Through DACA, about 1K students at UCs are eligible to have on-campus work. However, after Trump rescinded DACA (2017), there were no new DACA applicants. </a:t>
            </a:r>
          </a:p>
          <a:p>
            <a:pPr marL="171450" indent="-171450">
              <a:buFontTx/>
              <a:buChar char="-"/>
            </a:pPr>
            <a:r>
              <a:rPr lang="en-US" dirty="0"/>
              <a:t>Even more urgency to capture students that are falling through the state financial aid cracks</a:t>
            </a:r>
          </a:p>
          <a:p>
            <a:pPr marL="171450" indent="-171450">
              <a:buFontTx/>
              <a:buChar char="-"/>
            </a:pPr>
            <a:endParaRPr lang="en-US" dirty="0"/>
          </a:p>
          <a:p>
            <a:r>
              <a:rPr lang="en-US" dirty="0"/>
              <a:t>UCOP </a:t>
            </a:r>
          </a:p>
          <a:p>
            <a:r>
              <a:rPr lang="en-US" dirty="0"/>
              <a:t>*Institutional work-study and on-campus work is only available to students with Deferred Action for Childhood Arrivals (DACA) status</a:t>
            </a:r>
          </a:p>
          <a:p>
            <a:pPr marL="0" indent="0">
              <a:buFontTx/>
              <a:buNone/>
            </a:pPr>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14</a:t>
            </a:fld>
            <a:endParaRPr lang="en-US"/>
          </a:p>
        </p:txBody>
      </p:sp>
    </p:spTree>
    <p:extLst>
      <p:ext uri="{BB962C8B-B14F-4D97-AF65-F5344CB8AC3E}">
        <p14:creationId xmlns:p14="http://schemas.microsoft.com/office/powerpoint/2010/main" val="351445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gap between the overall students that applied, were offered, and received state financial aid has been persistent since the application’s initiation in 2013-14. </a:t>
            </a:r>
          </a:p>
        </p:txBody>
      </p:sp>
      <p:sp>
        <p:nvSpPr>
          <p:cNvPr id="4" name="Slide Number Placeholder 3"/>
          <p:cNvSpPr>
            <a:spLocks noGrp="1"/>
          </p:cNvSpPr>
          <p:nvPr>
            <p:ph type="sldNum" sz="quarter" idx="5"/>
          </p:nvPr>
        </p:nvSpPr>
        <p:spPr/>
        <p:txBody>
          <a:bodyPr/>
          <a:lstStyle/>
          <a:p>
            <a:fld id="{F266142A-A3EF-471D-BE52-F61D614B155C}" type="slidenum">
              <a:rPr lang="en-US" smtClean="0"/>
              <a:t>15</a:t>
            </a:fld>
            <a:endParaRPr lang="en-US"/>
          </a:p>
        </p:txBody>
      </p:sp>
    </p:spTree>
    <p:extLst>
      <p:ext uri="{BB962C8B-B14F-4D97-AF65-F5344CB8AC3E}">
        <p14:creationId xmlns:p14="http://schemas.microsoft.com/office/powerpoint/2010/main" val="204404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gap is more prominent for a specific group within the undocumented students that are applying. </a:t>
            </a:r>
          </a:p>
          <a:p>
            <a:endParaRPr lang="en-US" dirty="0"/>
          </a:p>
          <a:p>
            <a:r>
              <a:rPr lang="en-US" dirty="0"/>
              <a:t>By looking at the paid rate and grouping them by students that are reapplying and applying for the first-time, we see that there is a disparity between these two student groups. </a:t>
            </a:r>
          </a:p>
          <a:p>
            <a:endParaRPr lang="en-US" dirty="0"/>
          </a:p>
          <a:p>
            <a:r>
              <a:rPr lang="en-US" dirty="0"/>
              <a:t>The paid rate is the ratio of those that received an award to those that were offered. Essentially the paid rate is measuring how successful eligible &amp; offered students are at receiving their awards. </a:t>
            </a:r>
          </a:p>
          <a:p>
            <a:endParaRPr lang="en-US" dirty="0"/>
          </a:p>
          <a:p>
            <a:r>
              <a:rPr lang="en-US" dirty="0"/>
              <a:t>New students are those that apply to the CADAA for the first time and renewal students are those that are continuing to apply. </a:t>
            </a:r>
          </a:p>
          <a:p>
            <a:endParaRPr lang="en-US" dirty="0"/>
          </a:p>
          <a:p>
            <a:r>
              <a:rPr lang="en-US" dirty="0"/>
              <a:t>New student applicants need to take additional steps to receive state financial aid such as filling out the AB 540 affidavit and if they are male, enlisting in the selective service (2-3 month process). Renewal students don’t have these additional steps and have a higher chance of understanding the application process than new students. </a:t>
            </a:r>
          </a:p>
        </p:txBody>
      </p:sp>
      <p:sp>
        <p:nvSpPr>
          <p:cNvPr id="4" name="Slide Number Placeholder 3"/>
          <p:cNvSpPr>
            <a:spLocks noGrp="1"/>
          </p:cNvSpPr>
          <p:nvPr>
            <p:ph type="sldNum" sz="quarter" idx="5"/>
          </p:nvPr>
        </p:nvSpPr>
        <p:spPr/>
        <p:txBody>
          <a:bodyPr/>
          <a:lstStyle/>
          <a:p>
            <a:fld id="{F266142A-A3EF-471D-BE52-F61D614B155C}" type="slidenum">
              <a:rPr lang="en-US" smtClean="0"/>
              <a:t>16</a:t>
            </a:fld>
            <a:endParaRPr lang="en-US"/>
          </a:p>
        </p:txBody>
      </p:sp>
    </p:spTree>
    <p:extLst>
      <p:ext uri="{BB962C8B-B14F-4D97-AF65-F5344CB8AC3E}">
        <p14:creationId xmlns:p14="http://schemas.microsoft.com/office/powerpoint/2010/main" val="159416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new applicant pool by higher education segment, the majority of students that are being offered a Cal Grant attend a community college but the paid rate is about 50%. The paid rate is an issue throughout all segments, but it is substantially lower at community colleges </a:t>
            </a:r>
          </a:p>
          <a:p>
            <a:endParaRPr lang="en-US" dirty="0"/>
          </a:p>
          <a:p>
            <a:r>
              <a:rPr lang="en-US" dirty="0"/>
              <a:t>When we consider that the majority of undocumented students are attending community colleges, this very concerning </a:t>
            </a:r>
          </a:p>
          <a:p>
            <a:endParaRPr lang="en-US" dirty="0"/>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17</a:t>
            </a:fld>
            <a:endParaRPr lang="en-US"/>
          </a:p>
        </p:txBody>
      </p:sp>
    </p:spTree>
    <p:extLst>
      <p:ext uri="{BB962C8B-B14F-4D97-AF65-F5344CB8AC3E}">
        <p14:creationId xmlns:p14="http://schemas.microsoft.com/office/powerpoint/2010/main" val="171935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hasn’t gotten any better</a:t>
            </a:r>
          </a:p>
          <a:p>
            <a:endParaRPr lang="en-US" dirty="0"/>
          </a:p>
          <a:p>
            <a:r>
              <a:rPr lang="en-US" dirty="0"/>
              <a:t>First-time applicants, there is a steady decrease on the number of students applying to CADAA with a total decrease of about 25% since 2013-14</a:t>
            </a:r>
          </a:p>
          <a:p>
            <a:endParaRPr lang="en-US" dirty="0"/>
          </a:p>
          <a:p>
            <a:r>
              <a:rPr lang="en-US" dirty="0"/>
              <a:t>The amount of offers for new applicants had a small increased about 35%</a:t>
            </a:r>
          </a:p>
          <a:p>
            <a:endParaRPr lang="en-US" dirty="0"/>
          </a:p>
          <a:p>
            <a:r>
              <a:rPr lang="en-US" dirty="0"/>
              <a:t>There was a positive change in students getting paid out their awards, however since 2016-17 there was a steady decline. Overall, there was an increase of about 15% for student getting paid their award.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offered and paid numbers displayed similar behaviors initially, but after 2016-17 the rate of awards getting paid out to students slows down substantially.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time applicants are facing challenges to apply, be offered, and ultimately paid out an award</a:t>
            </a:r>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18</a:t>
            </a:fld>
            <a:endParaRPr lang="en-US"/>
          </a:p>
        </p:txBody>
      </p:sp>
    </p:spTree>
    <p:extLst>
      <p:ext uri="{BB962C8B-B14F-4D97-AF65-F5344CB8AC3E}">
        <p14:creationId xmlns:p14="http://schemas.microsoft.com/office/powerpoint/2010/main" val="285064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look at the gender gaps for first time applicants, we see that throughout segments, male students have a lower paid rate than females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Male first-time applicants have to go through an additional step to receive state financial and that is to enroll in the selective service. Which may take 2-3 months to process. </a:t>
            </a:r>
            <a:endParaRPr lang="en-US" dirty="0"/>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19</a:t>
            </a:fld>
            <a:endParaRPr lang="en-US"/>
          </a:p>
        </p:txBody>
      </p:sp>
    </p:spTree>
    <p:extLst>
      <p:ext uri="{BB962C8B-B14F-4D97-AF65-F5344CB8AC3E}">
        <p14:creationId xmlns:p14="http://schemas.microsoft.com/office/powerpoint/2010/main" val="10283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new applicant could have visited 10 different individuals, offices, and platforms in the process of filling out and receiving state financial 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Higher chance of misinformation, miscommunication, and misguidance and therefore a higher chance of students having mistrust, fear, and anxiety throughout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CSAC randomly select 20% of California Dream Act Applicants for verification, we add even more steps for those students. Exacerbating the issues that I mentioned earlier of misinformation, miscommunication, and misguidance. Which can cause even more fear and anxiety, and therefore can discourage them to continue the process of applying for aid and potentially never coming back. </a:t>
            </a:r>
          </a:p>
        </p:txBody>
      </p:sp>
      <p:sp>
        <p:nvSpPr>
          <p:cNvPr id="4" name="Slide Number Placeholder 3"/>
          <p:cNvSpPr>
            <a:spLocks noGrp="1"/>
          </p:cNvSpPr>
          <p:nvPr>
            <p:ph type="sldNum" sz="quarter" idx="5"/>
          </p:nvPr>
        </p:nvSpPr>
        <p:spPr/>
        <p:txBody>
          <a:bodyPr/>
          <a:lstStyle/>
          <a:p>
            <a:fld id="{F266142A-A3EF-471D-BE52-F61D614B155C}" type="slidenum">
              <a:rPr lang="en-US" smtClean="0"/>
              <a:t>20</a:t>
            </a:fld>
            <a:endParaRPr lang="en-US"/>
          </a:p>
        </p:txBody>
      </p:sp>
    </p:spTree>
    <p:extLst>
      <p:ext uri="{BB962C8B-B14F-4D97-AF65-F5344CB8AC3E}">
        <p14:creationId xmlns:p14="http://schemas.microsoft.com/office/powerpoint/2010/main" val="252429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consider the user experience for successfully applying to receive state financial aid as a new applicant. It is overwhelming and confusing. It took me about 5 sessions with the CSAC training and outreach team to understand the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remind you that </a:t>
            </a:r>
            <a:r>
              <a:rPr lang="en-US" sz="1400" dirty="0"/>
              <a:t>THESE ARE UNDOCUMENTED STUDENTS. MAJORITY ARE FIRST GENERATION and therefore may be going through this process alone. </a:t>
            </a:r>
            <a:r>
              <a:rPr lang="en-US" dirty="0"/>
              <a:t>Unreasonable to expect them to go through this complicated financial aid process that was not built to consider their unique challenges as undocumented students. </a:t>
            </a:r>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21</a:t>
            </a:fld>
            <a:endParaRPr lang="en-US"/>
          </a:p>
        </p:txBody>
      </p:sp>
    </p:spTree>
    <p:extLst>
      <p:ext uri="{BB962C8B-B14F-4D97-AF65-F5344CB8AC3E}">
        <p14:creationId xmlns:p14="http://schemas.microsoft.com/office/powerpoint/2010/main" val="3788032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Combat disparities that we saw with new applicants and new male applicants.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CGM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Consider the challenges that are common to undocumented students when applying and receiving the Cal Grant in the Cal Grant Modernization Proposal </a:t>
            </a:r>
            <a:endParaRPr lang="en-US" dirty="0"/>
          </a:p>
          <a:p>
            <a:pPr marL="171450" indent="-171450">
              <a:buFont typeface="Arial" panose="020B0604020202020204" pitchFamily="34" charset="0"/>
              <a:buChar char="•"/>
            </a:pPr>
            <a:r>
              <a:rPr lang="en-US" dirty="0"/>
              <a:t>Consider the undocumented student adult population, which make up about 14% of total undocumented students in higher ed</a:t>
            </a:r>
          </a:p>
          <a:p>
            <a:endParaRPr lang="en-US" dirty="0"/>
          </a:p>
          <a:p>
            <a:r>
              <a:rPr lang="en-US" dirty="0"/>
              <a:t>CSAC has the unique power to create meaningful structural change in the California Dream Act Application </a:t>
            </a:r>
          </a:p>
          <a:p>
            <a:pPr marL="171450" indent="-171450">
              <a:buFont typeface="Arial" panose="020B0604020202020204" pitchFamily="34" charset="0"/>
              <a:buChar char="•"/>
            </a:pPr>
            <a:r>
              <a:rPr lang="en-US" dirty="0"/>
              <a:t>Potential to deviate from the FAFSA structure and create a groundbreaking financial aid application that caters to the unique needs of California undocumented students. </a:t>
            </a:r>
          </a:p>
          <a:p>
            <a:pPr marL="171450" indent="-171450">
              <a:buFont typeface="Arial" panose="020B0604020202020204" pitchFamily="34" charset="0"/>
              <a:buChar char="•"/>
            </a:pPr>
            <a:r>
              <a:rPr lang="en-US" dirty="0"/>
              <a:t>CSAC has the potential to eliminate the structural barriers that are the common reasons for students falling through the cracks (such as the verification, ab 540 affidavit, and selective service requirement)</a:t>
            </a:r>
          </a:p>
          <a:p>
            <a:pPr marL="171450" indent="-171450">
              <a:buFont typeface="Arial" panose="020B0604020202020204" pitchFamily="34" charset="0"/>
              <a:buChar char="•"/>
            </a:pPr>
            <a:r>
              <a:rPr lang="en-US" dirty="0"/>
              <a:t>We can bring together external and internal CADAA experts to streamline and strengthen the application process </a:t>
            </a:r>
          </a:p>
          <a:p>
            <a:pPr marL="171450" indent="-171450">
              <a:buFont typeface="Arial" panose="020B0604020202020204" pitchFamily="34" charset="0"/>
              <a:buChar char="•"/>
            </a:pPr>
            <a:r>
              <a:rPr lang="en-US" dirty="0"/>
              <a:t>Consider having a strong data source that can allows us to clearly identify why students aren’t offered and receiving their state financial aid  </a:t>
            </a:r>
          </a:p>
          <a:p>
            <a:pPr marL="171450" indent="-171450">
              <a:buFont typeface="Arial" panose="020B0604020202020204" pitchFamily="34" charset="0"/>
              <a:buChar char="•"/>
            </a:pPr>
            <a:r>
              <a:rPr lang="en-US" dirty="0"/>
              <a:t>Consider that CADAA is not only used to apply to Cal Grant, but also to apply to other types of aid. Ultimately, CADAA is the gateway to financial aid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Partnership </a:t>
            </a:r>
          </a:p>
          <a:p>
            <a:pPr marL="171450" indent="-171450">
              <a:buFont typeface="Arial" panose="020B0604020202020204" pitchFamily="34" charset="0"/>
              <a:buChar char="•"/>
            </a:pPr>
            <a:r>
              <a:rPr lang="en-US" dirty="0"/>
              <a:t>During this pandemic, it is essential that we need to partner with financial aid office and external stakeholders involved in all aspects of the CADAA process to promote outreach and awareness </a:t>
            </a:r>
          </a:p>
          <a:p>
            <a:pPr marL="171450" indent="-171450">
              <a:buFont typeface="Arial" panose="020B0604020202020204" pitchFamily="34" charset="0"/>
              <a:buChar char="•"/>
            </a:pPr>
            <a:r>
              <a:rPr lang="en-US" dirty="0"/>
              <a:t>Ensure that stakeholders are mindful of the barriers that undocumented student face and work together to ensure that students don’t fall through the cracks. Especially new applicants and new male applicants. </a:t>
            </a:r>
          </a:p>
          <a:p>
            <a:pPr marL="0" indent="0">
              <a:buFont typeface="Arial" panose="020B0604020202020204" pitchFamily="34" charset="0"/>
              <a:buNone/>
            </a:pPr>
            <a:endParaRPr lang="en-US" dirty="0"/>
          </a:p>
          <a:p>
            <a:pPr marL="0" indent="0">
              <a:buFontTx/>
              <a:buNone/>
            </a:pPr>
            <a:r>
              <a:rPr lang="en-US" dirty="0"/>
              <a:t>Information campaign is essential because of the pandemic to ensure that students are at least aware that there are financial aid opportunities for them. Empower students and families to apply. </a:t>
            </a:r>
          </a:p>
          <a:p>
            <a:pPr marL="0" indent="0">
              <a:buFontTx/>
              <a:buNone/>
            </a:pPr>
            <a:endParaRPr lang="en-US" dirty="0"/>
          </a:p>
          <a:p>
            <a:pPr marL="0" indent="0">
              <a:buFontTx/>
              <a:buNone/>
            </a:pPr>
            <a:r>
              <a:rPr lang="en-US" dirty="0"/>
              <a:t>Because undocumented students are not eligible for federal financial aid and because of instability of DACA, students have a limited amount of financial aid opportunities. </a:t>
            </a:r>
          </a:p>
          <a:p>
            <a:pPr marL="171450" indent="-171450">
              <a:buFontTx/>
              <a:buChar char="-"/>
            </a:pPr>
            <a:r>
              <a:rPr lang="en-US" dirty="0"/>
              <a:t>Collaborate with higher education segments and policy advocates to understand the unmet need and identify financial aid resources to make up for that gap  </a:t>
            </a:r>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22</a:t>
            </a:fld>
            <a:endParaRPr lang="en-US"/>
          </a:p>
        </p:txBody>
      </p:sp>
    </p:spTree>
    <p:extLst>
      <p:ext uri="{BB962C8B-B14F-4D97-AF65-F5344CB8AC3E}">
        <p14:creationId xmlns:p14="http://schemas.microsoft.com/office/powerpoint/2010/main" val="2553073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partners: Immigrants Rising, Campaign for College Opportunity, TICAS, Northern California </a:t>
            </a:r>
            <a:r>
              <a:rPr lang="en-US" dirty="0" err="1"/>
              <a:t>Undocu</a:t>
            </a:r>
            <a:r>
              <a:rPr lang="en-US" dirty="0"/>
              <a:t>-Centers Collaborative, and CHIRLA </a:t>
            </a:r>
          </a:p>
          <a:p>
            <a:endParaRPr lang="en-US" dirty="0"/>
          </a:p>
          <a:p>
            <a:r>
              <a:rPr lang="en-US" dirty="0"/>
              <a:t>Higher education segment partners: UC, CSU, CCC, AICCU</a:t>
            </a:r>
          </a:p>
          <a:p>
            <a:endParaRPr lang="en-US" dirty="0"/>
          </a:p>
          <a:p>
            <a:r>
              <a:rPr lang="en-US" dirty="0"/>
              <a:t>CSAC teams: Government Relations, Policy, research and data, Program Administration &amp; services team </a:t>
            </a:r>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23</a:t>
            </a:fld>
            <a:endParaRPr lang="en-US"/>
          </a:p>
        </p:txBody>
      </p:sp>
    </p:spTree>
    <p:extLst>
      <p:ext uri="{BB962C8B-B14F-4D97-AF65-F5344CB8AC3E}">
        <p14:creationId xmlns:p14="http://schemas.microsoft.com/office/powerpoint/2010/main" val="3708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5</a:t>
            </a:fld>
            <a:endParaRPr lang="en-US"/>
          </a:p>
        </p:txBody>
      </p:sp>
    </p:spTree>
    <p:extLst>
      <p:ext uri="{BB962C8B-B14F-4D97-AF65-F5344CB8AC3E}">
        <p14:creationId xmlns:p14="http://schemas.microsoft.com/office/powerpoint/2010/main" val="368212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U.S., majority of undocumented students in higher education are undergraduates and attend some type of public institution </a:t>
            </a:r>
          </a:p>
          <a:p>
            <a:endParaRPr lang="en-US" dirty="0"/>
          </a:p>
          <a:p>
            <a:r>
              <a:rPr lang="en-US" dirty="0"/>
              <a:t>I’d like to note that there are undocumented students who are pursuing their graduate studies and there students that attend some type of private institution. </a:t>
            </a:r>
          </a:p>
        </p:txBody>
      </p:sp>
      <p:sp>
        <p:nvSpPr>
          <p:cNvPr id="4" name="Slide Number Placeholder 3"/>
          <p:cNvSpPr>
            <a:spLocks noGrp="1"/>
          </p:cNvSpPr>
          <p:nvPr>
            <p:ph type="sldNum" sz="quarter" idx="5"/>
          </p:nvPr>
        </p:nvSpPr>
        <p:spPr/>
        <p:txBody>
          <a:bodyPr/>
          <a:lstStyle/>
          <a:p>
            <a:fld id="{F266142A-A3EF-471D-BE52-F61D614B155C}" type="slidenum">
              <a:rPr lang="en-US" smtClean="0"/>
              <a:t>7</a:t>
            </a:fld>
            <a:endParaRPr lang="en-US"/>
          </a:p>
        </p:txBody>
      </p:sp>
    </p:spTree>
    <p:extLst>
      <p:ext uri="{BB962C8B-B14F-4D97-AF65-F5344CB8AC3E}">
        <p14:creationId xmlns:p14="http://schemas.microsoft.com/office/powerpoint/2010/main" val="394221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 majority of students came to the united states as children or adolescents and therefore matriculated into the US education system </a:t>
            </a:r>
          </a:p>
          <a:p>
            <a:endParaRPr lang="en-US" dirty="0"/>
          </a:p>
          <a:p>
            <a:r>
              <a:rPr lang="en-US" dirty="0"/>
              <a:t>14% of the student population came as adults which introduces a new population that hasn’t been considered by policy, which is the undocumented. adult. Learners. </a:t>
            </a:r>
          </a:p>
          <a:p>
            <a:endParaRPr lang="en-US" dirty="0"/>
          </a:p>
          <a:p>
            <a:r>
              <a:rPr lang="en-US" dirty="0"/>
              <a:t>The undocumented student population is very diverse with the majority being Latinx and AAPI </a:t>
            </a:r>
          </a:p>
        </p:txBody>
      </p:sp>
      <p:sp>
        <p:nvSpPr>
          <p:cNvPr id="4" name="Slide Number Placeholder 3"/>
          <p:cNvSpPr>
            <a:spLocks noGrp="1"/>
          </p:cNvSpPr>
          <p:nvPr>
            <p:ph type="sldNum" sz="quarter" idx="5"/>
          </p:nvPr>
        </p:nvSpPr>
        <p:spPr/>
        <p:txBody>
          <a:bodyPr/>
          <a:lstStyle/>
          <a:p>
            <a:fld id="{F266142A-A3EF-471D-BE52-F61D614B155C}" type="slidenum">
              <a:rPr lang="en-US" smtClean="0"/>
              <a:t>8</a:t>
            </a:fld>
            <a:endParaRPr lang="en-US"/>
          </a:p>
        </p:txBody>
      </p:sp>
    </p:spTree>
    <p:extLst>
      <p:ext uri="{BB962C8B-B14F-4D97-AF65-F5344CB8AC3E}">
        <p14:creationId xmlns:p14="http://schemas.microsoft.com/office/powerpoint/2010/main" val="206859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California,</a:t>
            </a:r>
          </a:p>
          <a:p>
            <a:endParaRPr lang="en-US" dirty="0"/>
          </a:p>
          <a:p>
            <a:r>
              <a:rPr lang="en-US" dirty="0"/>
              <a:t>There are roughly 92,000 undocumented students in higher education </a:t>
            </a:r>
          </a:p>
          <a:p>
            <a:endParaRPr lang="en-US" dirty="0"/>
          </a:p>
          <a:p>
            <a:r>
              <a:rPr lang="en-US" dirty="0"/>
              <a:t>The majority are in CCC and CSU </a:t>
            </a:r>
          </a:p>
          <a:p>
            <a:endParaRPr lang="en-US" dirty="0"/>
          </a:p>
          <a:p>
            <a:r>
              <a:rPr lang="en-US" dirty="0"/>
              <a:t>There are roughly 5K undocumented students attending UC institutions and about 1K attending private-non profit universities </a:t>
            </a:r>
          </a:p>
        </p:txBody>
      </p:sp>
      <p:sp>
        <p:nvSpPr>
          <p:cNvPr id="4" name="Slide Number Placeholder 3"/>
          <p:cNvSpPr>
            <a:spLocks noGrp="1"/>
          </p:cNvSpPr>
          <p:nvPr>
            <p:ph type="sldNum" sz="quarter" idx="5"/>
          </p:nvPr>
        </p:nvSpPr>
        <p:spPr/>
        <p:txBody>
          <a:bodyPr/>
          <a:lstStyle/>
          <a:p>
            <a:fld id="{F266142A-A3EF-471D-BE52-F61D614B155C}" type="slidenum">
              <a:rPr lang="en-US" smtClean="0"/>
              <a:t>9</a:t>
            </a:fld>
            <a:endParaRPr lang="en-US"/>
          </a:p>
        </p:txBody>
      </p:sp>
    </p:spTree>
    <p:extLst>
      <p:ext uri="{BB962C8B-B14F-4D97-AF65-F5344CB8AC3E}">
        <p14:creationId xmlns:p14="http://schemas.microsoft.com/office/powerpoint/2010/main" val="175567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move forward, I’d like to define a couple of important terms that I will be referencing a lot throughout this presentation </a:t>
            </a:r>
          </a:p>
          <a:p>
            <a:endParaRPr lang="en-US" dirty="0"/>
          </a:p>
          <a:p>
            <a:r>
              <a:rPr lang="en-US" dirty="0"/>
              <a:t>California Dream Act Application AKA CADAA or the California Dream Act: financial aid application for undocumented students or students who are not eligible to fill out the FAFSA created by California and ran by the CSAC</a:t>
            </a:r>
          </a:p>
          <a:p>
            <a:endParaRPr lang="en-US" dirty="0"/>
          </a:p>
          <a:p>
            <a:r>
              <a:rPr lang="en-US" dirty="0"/>
              <a:t>Deferred Action for Childhood Arrivals AKA DACA: immigration policy that provides eligible undocumented individuals protection from deportation and a work permit</a:t>
            </a:r>
          </a:p>
          <a:p>
            <a:endParaRPr lang="en-US" dirty="0"/>
          </a:p>
          <a:p>
            <a:r>
              <a:rPr lang="en-US" dirty="0"/>
              <a:t>AB 540: residency requirement for students to receive in-state tuition in California </a:t>
            </a:r>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10</a:t>
            </a:fld>
            <a:endParaRPr lang="en-US"/>
          </a:p>
        </p:txBody>
      </p:sp>
    </p:spTree>
    <p:extLst>
      <p:ext uri="{BB962C8B-B14F-4D97-AF65-F5344CB8AC3E}">
        <p14:creationId xmlns:p14="http://schemas.microsoft.com/office/powerpoint/2010/main" val="234435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estimated number of California undocumented students, </a:t>
            </a:r>
          </a:p>
          <a:p>
            <a:pPr marL="171450" indent="-171450">
              <a:buFontTx/>
              <a:buChar char="-"/>
            </a:pPr>
            <a:r>
              <a:rPr lang="en-US" dirty="0"/>
              <a:t>40% did not apply to the California Dream Act Application and therefore did not apply to receive financial aid </a:t>
            </a:r>
          </a:p>
          <a:p>
            <a:pPr marL="171450" indent="-171450">
              <a:buFontTx/>
              <a:buChar char="-"/>
            </a:pPr>
            <a:r>
              <a:rPr lang="en-US" dirty="0"/>
              <a:t>Of those that applied, 60% were not offered a state financial aid award like the Cal Grant, Middle Class Scholarship, or Chafee</a:t>
            </a:r>
          </a:p>
          <a:p>
            <a:pPr marL="171450" indent="-171450">
              <a:buFontTx/>
              <a:buChar char="-"/>
            </a:pPr>
            <a:r>
              <a:rPr lang="en-US" dirty="0"/>
              <a:t>Of those that were eligible &amp; offered, 30% did not receive their state aid </a:t>
            </a:r>
          </a:p>
          <a:p>
            <a:pPr marL="0" indent="0">
              <a:buFontTx/>
              <a:buNone/>
            </a:pPr>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11</a:t>
            </a:fld>
            <a:endParaRPr lang="en-US"/>
          </a:p>
        </p:txBody>
      </p:sp>
    </p:spTree>
    <p:extLst>
      <p:ext uri="{BB962C8B-B14F-4D97-AF65-F5344CB8AC3E}">
        <p14:creationId xmlns:p14="http://schemas.microsoft.com/office/powerpoint/2010/main" val="2907188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is AB 540, they are eligible to pay in-state tuition. If they also fill out the CADAA, they are now able to be considered for state financial aid. </a:t>
            </a:r>
          </a:p>
        </p:txBody>
      </p:sp>
      <p:sp>
        <p:nvSpPr>
          <p:cNvPr id="4" name="Slide Number Placeholder 3"/>
          <p:cNvSpPr>
            <a:spLocks noGrp="1"/>
          </p:cNvSpPr>
          <p:nvPr>
            <p:ph type="sldNum" sz="quarter" idx="5"/>
          </p:nvPr>
        </p:nvSpPr>
        <p:spPr/>
        <p:txBody>
          <a:bodyPr/>
          <a:lstStyle/>
          <a:p>
            <a:fld id="{F266142A-A3EF-471D-BE52-F61D614B155C}" type="slidenum">
              <a:rPr lang="en-US" smtClean="0"/>
              <a:t>12</a:t>
            </a:fld>
            <a:endParaRPr lang="en-US"/>
          </a:p>
        </p:txBody>
      </p:sp>
    </p:spTree>
    <p:extLst>
      <p:ext uri="{BB962C8B-B14F-4D97-AF65-F5344CB8AC3E}">
        <p14:creationId xmlns:p14="http://schemas.microsoft.com/office/powerpoint/2010/main" val="325432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does AB 540 &amp; CADAA open opportunities to be considered for state financial aid and pay in-state tuition, it also opens opportunities to be considered for institutional financial aid. At CCC, students can still receive some type of aid by being AB 540-eligible, but by them not filling out the CADAA they lose out on the opportunity to receive state financial aid. On contrary, at four-year public universities, students must fill out the CADAA and be AB 540-eligible to be considered for institutional financial 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 540 &amp; CADAA are the gateways to receive state and institutional financial aid. So, that 40% of undocumented student that did not apply to the CADAA lost out on the opportunity to be considered for these awards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6142A-A3EF-471D-BE52-F61D614B155C}" type="slidenum">
              <a:rPr lang="en-US" smtClean="0"/>
              <a:t>13</a:t>
            </a:fld>
            <a:endParaRPr lang="en-US"/>
          </a:p>
        </p:txBody>
      </p:sp>
    </p:spTree>
    <p:extLst>
      <p:ext uri="{BB962C8B-B14F-4D97-AF65-F5344CB8AC3E}">
        <p14:creationId xmlns:p14="http://schemas.microsoft.com/office/powerpoint/2010/main" val="165997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33E2-1BB7-47B5-A662-844EAFBDCF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030BF2-E5F5-4397-8D80-4DA0257A5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7CC28-6CBD-45BE-8C6A-F59E3619FA1F}"/>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89784199-F358-4A0B-B9E7-4B74E0942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64229-86F2-488F-924E-C3A43ADF655C}"/>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364836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E525-7E9C-4D6A-8696-A24C27D412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10FBE-C45A-4A95-8CF3-F573F6A52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47423-E222-4A08-83F4-282EFC0AB3D5}"/>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5FE22F48-52C4-4E7B-98F9-D462094F2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96BB0-EC85-482B-A4AD-E6C0100356E2}"/>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74948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82FB8-3008-4478-BAC8-A581205B04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BA1261-D4BF-4984-8198-B024175FB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202A6-7FFB-437B-B479-873773D202F8}"/>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1C57575D-A487-4639-8AA1-53E752DDB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2529E-E3C2-42B9-96F6-16EDF2CAD1D6}"/>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00992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4A24-AD8B-46FD-AB85-7E17F9A66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EC258-E748-4D1A-A35E-3AC2FF2E4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B76BE-4F28-49FE-B3BD-14C2D70AC24C}"/>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8CCFF6FD-BE57-4E5A-989B-AA3F8746B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10CFD-3334-45CA-BB4D-E7E20797161E}"/>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362665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3A3E-5288-4B8C-AF61-3A0DFC2BD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303-5298-4102-83D9-B6DFDBCD2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67801-8192-4885-B3AE-85D0559ED1E6}"/>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C5A73401-25CA-4BC2-80FC-D09494247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8ACD4-CF52-41F7-B583-20126470BFCC}"/>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49532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1C47-2E85-4EDE-B5DA-5759C4DD1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6FDFD-E823-4EA1-A4D5-5CD422A071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DD4CC-6EF6-4E43-B1CE-19D806836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219D7-0E83-47FB-AAFF-B3DE956C975E}"/>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6" name="Footer Placeholder 5">
            <a:extLst>
              <a:ext uri="{FF2B5EF4-FFF2-40B4-BE49-F238E27FC236}">
                <a16:creationId xmlns:a16="http://schemas.microsoft.com/office/drawing/2014/main" id="{24F5710D-12FB-4582-ABDA-FAF5BC3C3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1024B-1204-4AEC-8EC9-DFF42A7AFC0C}"/>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09682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5450-C3AD-479B-8BF7-4520534A61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6BB12-7E12-4A30-83DF-4335F9426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B28CE-F4E3-4B4C-B5FE-8A3BD43774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D7156C-7A4D-4F59-860F-CADD65FB1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FEA69-6EE9-4973-9510-1F8E131885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B9437-4785-445C-9AA3-CAA1AB0652FE}"/>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8" name="Footer Placeholder 7">
            <a:extLst>
              <a:ext uri="{FF2B5EF4-FFF2-40B4-BE49-F238E27FC236}">
                <a16:creationId xmlns:a16="http://schemas.microsoft.com/office/drawing/2014/main" id="{3D58B296-27B9-4C0C-8291-504E4A070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984373-BC52-4881-A96D-544FEF13F7CF}"/>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933883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87D8-9DC2-4E0F-A81D-B18B4215DA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073C9-A9B9-4BE8-9F26-70F7794AFD5E}"/>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4" name="Footer Placeholder 3">
            <a:extLst>
              <a:ext uri="{FF2B5EF4-FFF2-40B4-BE49-F238E27FC236}">
                <a16:creationId xmlns:a16="http://schemas.microsoft.com/office/drawing/2014/main" id="{B2B85A6C-7B28-4A73-8887-710BDC4291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737A3E-CFFC-4442-A19F-6F25658AF970}"/>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217087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C41D5-74C6-4649-A212-439BAA82A356}"/>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3" name="Footer Placeholder 2">
            <a:extLst>
              <a:ext uri="{FF2B5EF4-FFF2-40B4-BE49-F238E27FC236}">
                <a16:creationId xmlns:a16="http://schemas.microsoft.com/office/drawing/2014/main" id="{BF7197E4-0D1C-49F1-A299-035B748D4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D71E-109D-43B5-A399-64DC7EF1E771}"/>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40476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A1CE-0222-43BA-8DFA-736DFFF83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613641-0102-404C-B4F4-A14A22749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8F8D9B-CB1D-45C1-A564-B2B8A6429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E4C60-967A-4C25-B66F-18A1D2A1FE08}"/>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6" name="Footer Placeholder 5">
            <a:extLst>
              <a:ext uri="{FF2B5EF4-FFF2-40B4-BE49-F238E27FC236}">
                <a16:creationId xmlns:a16="http://schemas.microsoft.com/office/drawing/2014/main" id="{678DD24D-475C-43A1-A34B-1A0E66997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DD1B2-7631-4855-AD2F-0A778AF1F1BC}"/>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28262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7F405-5D78-4F42-A1F2-FD48B863D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0509AE-6935-4601-BD5C-745F88ECA4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EA297E-A4EF-403D-AB24-0DE6CD2B0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A2D03-A26D-4281-864A-A4A78D410FE2}"/>
              </a:ext>
            </a:extLst>
          </p:cNvPr>
          <p:cNvSpPr>
            <a:spLocks noGrp="1"/>
          </p:cNvSpPr>
          <p:nvPr>
            <p:ph type="dt" sz="half" idx="10"/>
          </p:nvPr>
        </p:nvSpPr>
        <p:spPr/>
        <p:txBody>
          <a:bodyPr/>
          <a:lstStyle/>
          <a:p>
            <a:fld id="{4D39BC34-F4F2-489B-9211-76FC38E415DA}" type="datetimeFigureOut">
              <a:rPr lang="en-US" smtClean="0"/>
              <a:t>8/20/2020</a:t>
            </a:fld>
            <a:endParaRPr lang="en-US"/>
          </a:p>
        </p:txBody>
      </p:sp>
      <p:sp>
        <p:nvSpPr>
          <p:cNvPr id="6" name="Footer Placeholder 5">
            <a:extLst>
              <a:ext uri="{FF2B5EF4-FFF2-40B4-BE49-F238E27FC236}">
                <a16:creationId xmlns:a16="http://schemas.microsoft.com/office/drawing/2014/main" id="{3FD7A25F-633F-4D31-A300-66E8C48F6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83DDC-6AF3-42C4-8505-9C3EC0E57D6F}"/>
              </a:ext>
            </a:extLst>
          </p:cNvPr>
          <p:cNvSpPr>
            <a:spLocks noGrp="1"/>
          </p:cNvSpPr>
          <p:nvPr>
            <p:ph type="sldNum" sz="quarter" idx="12"/>
          </p:nvPr>
        </p:nvSpPr>
        <p:spPr/>
        <p:txBody>
          <a:bodyPr/>
          <a:lstStyle/>
          <a:p>
            <a:fld id="{AABAE479-88F8-4216-9BD8-4C592645725E}" type="slidenum">
              <a:rPr lang="en-US" smtClean="0"/>
              <a:t>‹#›</a:t>
            </a:fld>
            <a:endParaRPr lang="en-US"/>
          </a:p>
        </p:txBody>
      </p:sp>
    </p:spTree>
    <p:extLst>
      <p:ext uri="{BB962C8B-B14F-4D97-AF65-F5344CB8AC3E}">
        <p14:creationId xmlns:p14="http://schemas.microsoft.com/office/powerpoint/2010/main" val="118992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91013-A65E-4FF0-8E83-0ADBBEDE95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3596B-E525-43B3-8448-D42A1D08C4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94495-8176-4A3B-9B0E-A11137D20E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9BC34-F4F2-489B-9211-76FC38E415DA}" type="datetimeFigureOut">
              <a:rPr lang="en-US" smtClean="0"/>
              <a:t>8/20/2020</a:t>
            </a:fld>
            <a:endParaRPr lang="en-US"/>
          </a:p>
        </p:txBody>
      </p:sp>
      <p:sp>
        <p:nvSpPr>
          <p:cNvPr id="5" name="Footer Placeholder 4">
            <a:extLst>
              <a:ext uri="{FF2B5EF4-FFF2-40B4-BE49-F238E27FC236}">
                <a16:creationId xmlns:a16="http://schemas.microsoft.com/office/drawing/2014/main" id="{4646E4C2-3D7B-4F40-9A2D-861ED1785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A0E89-3E72-419D-9AD3-C656BB00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AE479-88F8-4216-9BD8-4C592645725E}" type="slidenum">
              <a:rPr lang="en-US" smtClean="0"/>
              <a:t>‹#›</a:t>
            </a:fld>
            <a:endParaRPr lang="en-US"/>
          </a:p>
        </p:txBody>
      </p:sp>
    </p:spTree>
    <p:extLst>
      <p:ext uri="{BB962C8B-B14F-4D97-AF65-F5344CB8AC3E}">
        <p14:creationId xmlns:p14="http://schemas.microsoft.com/office/powerpoint/2010/main" val="4024910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nkedin.com/in/california-student-aid-commission-69978764" TargetMode="Externa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facebook.com/calstudentaid" TargetMode="External"/><Relationship Id="rId5" Type="http://schemas.openxmlformats.org/officeDocument/2006/relationships/image" Target="../media/image37.png"/><Relationship Id="rId10" Type="http://schemas.openxmlformats.org/officeDocument/2006/relationships/hyperlink" Target="https://www.youtube.com/user/CaStudentAid" TargetMode="External"/><Relationship Id="rId4" Type="http://schemas.openxmlformats.org/officeDocument/2006/relationships/image" Target="../media/image36.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mailto:SchoolSupport@csac.ca.gov" TargetMode="External"/><Relationship Id="rId4" Type="http://schemas.openxmlformats.org/officeDocument/2006/relationships/hyperlink" Target="mailto:StudentSupport@csac.c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csac.c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ifornia Student Aid Commission Logo">
            <a:extLst>
              <a:ext uri="{FF2B5EF4-FFF2-40B4-BE49-F238E27FC236}">
                <a16:creationId xmlns:a16="http://schemas.microsoft.com/office/drawing/2014/main" id="{3096A041-C5C6-4866-A05B-8FE28556E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684187"/>
            <a:ext cx="10905066" cy="3489624"/>
          </a:xfrm>
          <a:prstGeom prst="rect">
            <a:avLst/>
          </a:prstGeom>
        </p:spPr>
      </p:pic>
      <p:grpSp>
        <p:nvGrpSpPr>
          <p:cNvPr id="3" name="Group 2">
            <a:extLst>
              <a:ext uri="{FF2B5EF4-FFF2-40B4-BE49-F238E27FC236}">
                <a16:creationId xmlns:a16="http://schemas.microsoft.com/office/drawing/2014/main" id="{5D13492A-1C0E-45E0-9A08-D59D78F095E3}"/>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7" name="Rectangle 6">
              <a:extLst>
                <a:ext uri="{FF2B5EF4-FFF2-40B4-BE49-F238E27FC236}">
                  <a16:creationId xmlns:a16="http://schemas.microsoft.com/office/drawing/2014/main" id="{6EFE77EE-A5B3-4CF2-85CA-AA060B57D1A8}"/>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068088-461B-4080-9BD1-C7E379A89EF8}"/>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4870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33C1373C-23BB-4E9A-8804-A249C90D2817}"/>
              </a:ext>
            </a:extLst>
          </p:cNvPr>
          <p:cNvSpPr/>
          <p:nvPr/>
        </p:nvSpPr>
        <p:spPr>
          <a:xfrm>
            <a:off x="4062333" y="1121062"/>
            <a:ext cx="7150309" cy="1461932"/>
          </a:xfrm>
          <a:prstGeom prst="rect">
            <a:avLst/>
          </a:prstGeom>
          <a:solidFill>
            <a:srgbClr val="FFFFFF"/>
          </a:solidFill>
          <a:ln>
            <a:solidFill>
              <a:srgbClr val="0C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Montserrat"/>
            </a:endParaRPr>
          </a:p>
        </p:txBody>
      </p:sp>
      <p:sp>
        <p:nvSpPr>
          <p:cNvPr id="10" name="Arrow: Pentagon 9">
            <a:extLst>
              <a:ext uri="{FF2B5EF4-FFF2-40B4-BE49-F238E27FC236}">
                <a16:creationId xmlns:a16="http://schemas.microsoft.com/office/drawing/2014/main" id="{6F72C6E3-935F-418A-B1D8-3045C18C0452}"/>
              </a:ext>
            </a:extLst>
          </p:cNvPr>
          <p:cNvSpPr/>
          <p:nvPr/>
        </p:nvSpPr>
        <p:spPr>
          <a:xfrm>
            <a:off x="1064301" y="1121062"/>
            <a:ext cx="4399291" cy="1461932"/>
          </a:xfrm>
          <a:prstGeom prst="homePlate">
            <a:avLst/>
          </a:prstGeom>
          <a:solidFill>
            <a:srgbClr val="0C2D4E"/>
          </a:solidFill>
          <a:ln>
            <a:solidFill>
              <a:srgbClr val="0C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latin typeface="Montserrat"/>
              </a:rPr>
              <a:t>California Dream Act Application</a:t>
            </a:r>
            <a:br>
              <a:rPr lang="en-US" sz="2000" dirty="0">
                <a:latin typeface="Montserrat"/>
              </a:rPr>
            </a:br>
            <a:r>
              <a:rPr lang="en-US" sz="2000" dirty="0">
                <a:latin typeface="Montserrat"/>
              </a:rPr>
              <a:t>(CADAA or CA Dream Act)</a:t>
            </a:r>
          </a:p>
        </p:txBody>
      </p:sp>
      <p:sp>
        <p:nvSpPr>
          <p:cNvPr id="12" name="TextBox 3">
            <a:extLst>
              <a:ext uri="{FF2B5EF4-FFF2-40B4-BE49-F238E27FC236}">
                <a16:creationId xmlns:a16="http://schemas.microsoft.com/office/drawing/2014/main" id="{1574882F-04C2-47D1-9B0C-8DCD1E642F6B}"/>
              </a:ext>
            </a:extLst>
          </p:cNvPr>
          <p:cNvSpPr txBox="1"/>
          <p:nvPr/>
        </p:nvSpPr>
        <p:spPr>
          <a:xfrm>
            <a:off x="5463592" y="1423122"/>
            <a:ext cx="5716859" cy="923330"/>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Avenir Next LT Pro"/>
              </a:rPr>
              <a:t>California financial aid application created for </a:t>
            </a:r>
            <a:r>
              <a:rPr lang="en-US" dirty="0">
                <a:solidFill>
                  <a:schemeClr val="tx1">
                    <a:lumMod val="75000"/>
                    <a:lumOff val="25000"/>
                  </a:schemeClr>
                </a:solidFill>
                <a:latin typeface="Montserrat"/>
              </a:rPr>
              <a:t>undocumented</a:t>
            </a:r>
            <a:r>
              <a:rPr lang="en-US" dirty="0">
                <a:solidFill>
                  <a:schemeClr val="tx1">
                    <a:lumMod val="75000"/>
                    <a:lumOff val="25000"/>
                  </a:schemeClr>
                </a:solidFill>
                <a:latin typeface="Avenir Next LT Pro"/>
              </a:rPr>
              <a:t> students ran by CSAC. Created in 2011, enacted in 2013-14.</a:t>
            </a:r>
            <a:endParaRPr lang="en-US" dirty="0">
              <a:solidFill>
                <a:schemeClr val="tx1">
                  <a:lumMod val="75000"/>
                  <a:lumOff val="25000"/>
                </a:schemeClr>
              </a:solidFill>
              <a:latin typeface="Avenir Next LT Pro" panose="020B0504020202020204" pitchFamily="34" charset="0"/>
            </a:endParaRPr>
          </a:p>
        </p:txBody>
      </p:sp>
      <p:sp>
        <p:nvSpPr>
          <p:cNvPr id="13" name="Rectangle 12">
            <a:extLst>
              <a:ext uri="{FF2B5EF4-FFF2-40B4-BE49-F238E27FC236}">
                <a16:creationId xmlns:a16="http://schemas.microsoft.com/office/drawing/2014/main" id="{B216338E-BFBF-4DE3-A162-8CE494602761}"/>
              </a:ext>
            </a:extLst>
          </p:cNvPr>
          <p:cNvSpPr/>
          <p:nvPr/>
        </p:nvSpPr>
        <p:spPr>
          <a:xfrm>
            <a:off x="4062333" y="2672090"/>
            <a:ext cx="7150309" cy="1461932"/>
          </a:xfrm>
          <a:prstGeom prst="rect">
            <a:avLst/>
          </a:prstGeom>
          <a:solidFill>
            <a:schemeClr val="bg1"/>
          </a:solidFill>
          <a:ln>
            <a:solidFill>
              <a:srgbClr val="0C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4" name="Arrow: Pentagon 13">
            <a:extLst>
              <a:ext uri="{FF2B5EF4-FFF2-40B4-BE49-F238E27FC236}">
                <a16:creationId xmlns:a16="http://schemas.microsoft.com/office/drawing/2014/main" id="{E556FDBC-0068-47B7-B23C-0DC28C1019C8}"/>
              </a:ext>
            </a:extLst>
          </p:cNvPr>
          <p:cNvSpPr/>
          <p:nvPr/>
        </p:nvSpPr>
        <p:spPr>
          <a:xfrm>
            <a:off x="1064301" y="2672090"/>
            <a:ext cx="4399291" cy="1461932"/>
          </a:xfrm>
          <a:prstGeom prst="homePlate">
            <a:avLst/>
          </a:prstGeom>
          <a:solidFill>
            <a:srgbClr val="0C75B0"/>
          </a:solidFill>
          <a:ln>
            <a:solidFill>
              <a:srgbClr val="0C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latin typeface="Montserrat"/>
              </a:rPr>
              <a:t>Deferred Action for </a:t>
            </a:r>
          </a:p>
          <a:p>
            <a:pPr algn="ctr"/>
            <a:r>
              <a:rPr lang="en-US" sz="2000">
                <a:latin typeface="Montserrat"/>
              </a:rPr>
              <a:t>Childhood Arrivals </a:t>
            </a:r>
          </a:p>
          <a:p>
            <a:pPr algn="ctr"/>
            <a:r>
              <a:rPr lang="en-US" sz="2000">
                <a:latin typeface="Montserrat"/>
              </a:rPr>
              <a:t>(DACA)</a:t>
            </a:r>
          </a:p>
        </p:txBody>
      </p:sp>
      <p:sp>
        <p:nvSpPr>
          <p:cNvPr id="15" name="TextBox 6">
            <a:extLst>
              <a:ext uri="{FF2B5EF4-FFF2-40B4-BE49-F238E27FC236}">
                <a16:creationId xmlns:a16="http://schemas.microsoft.com/office/drawing/2014/main" id="{5BB03B9B-52D9-47AB-B9B6-917F6475A16B}"/>
              </a:ext>
            </a:extLst>
          </p:cNvPr>
          <p:cNvSpPr txBox="1"/>
          <p:nvPr/>
        </p:nvSpPr>
        <p:spPr>
          <a:xfrm>
            <a:off x="5463592" y="2906296"/>
            <a:ext cx="517052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Montserrat"/>
              </a:rPr>
              <a:t>U.S. immigration policy that provides eligible immigrants protection from deportation and a work permit </a:t>
            </a:r>
          </a:p>
        </p:txBody>
      </p:sp>
      <p:sp>
        <p:nvSpPr>
          <p:cNvPr id="16" name="Rectangle 15">
            <a:extLst>
              <a:ext uri="{FF2B5EF4-FFF2-40B4-BE49-F238E27FC236}">
                <a16:creationId xmlns:a16="http://schemas.microsoft.com/office/drawing/2014/main" id="{52B83E94-452C-46DE-A5CF-2ECCC392FD20}"/>
              </a:ext>
            </a:extLst>
          </p:cNvPr>
          <p:cNvSpPr/>
          <p:nvPr/>
        </p:nvSpPr>
        <p:spPr>
          <a:xfrm>
            <a:off x="4062333" y="4200816"/>
            <a:ext cx="7150309" cy="1461932"/>
          </a:xfrm>
          <a:prstGeom prst="rect">
            <a:avLst/>
          </a:prstGeom>
          <a:solidFill>
            <a:schemeClr val="bg1"/>
          </a:solidFill>
          <a:ln>
            <a:solidFill>
              <a:srgbClr val="24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7" name="Arrow: Pentagon 16">
            <a:extLst>
              <a:ext uri="{FF2B5EF4-FFF2-40B4-BE49-F238E27FC236}">
                <a16:creationId xmlns:a16="http://schemas.microsoft.com/office/drawing/2014/main" id="{F7B209B0-9645-436D-ADA0-B9251E6E18D1}"/>
              </a:ext>
            </a:extLst>
          </p:cNvPr>
          <p:cNvSpPr/>
          <p:nvPr/>
        </p:nvSpPr>
        <p:spPr>
          <a:xfrm>
            <a:off x="1064302" y="4200816"/>
            <a:ext cx="4396828" cy="1461932"/>
          </a:xfrm>
          <a:prstGeom prst="homePlate">
            <a:avLst/>
          </a:prstGeom>
          <a:solidFill>
            <a:srgbClr val="24AAE1"/>
          </a:solidFill>
          <a:ln>
            <a:solidFill>
              <a:srgbClr val="24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latin typeface="Montserrat"/>
              </a:rPr>
              <a:t>Assembly Bill 540, Assembly Bill 200 &amp; Senate Bill 68</a:t>
            </a:r>
          </a:p>
          <a:p>
            <a:pPr algn="ctr"/>
            <a:r>
              <a:rPr lang="en-US" sz="2000" dirty="0">
                <a:latin typeface="Montserrat"/>
              </a:rPr>
              <a:t>(AB 540)</a:t>
            </a:r>
          </a:p>
        </p:txBody>
      </p:sp>
      <p:sp>
        <p:nvSpPr>
          <p:cNvPr id="18" name="TextBox 9">
            <a:extLst>
              <a:ext uri="{FF2B5EF4-FFF2-40B4-BE49-F238E27FC236}">
                <a16:creationId xmlns:a16="http://schemas.microsoft.com/office/drawing/2014/main" id="{A3DFD31C-EEBF-4164-B101-551765776B8F}"/>
              </a:ext>
            </a:extLst>
          </p:cNvPr>
          <p:cNvSpPr txBox="1"/>
          <p:nvPr/>
        </p:nvSpPr>
        <p:spPr>
          <a:xfrm>
            <a:off x="5463593" y="4470117"/>
            <a:ext cx="517052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Montserrat"/>
              </a:rPr>
              <a:t>California legislation that allows students (including undocumented students) to qualify for in-state tuition</a:t>
            </a:r>
          </a:p>
        </p:txBody>
      </p:sp>
    </p:spTree>
    <p:extLst>
      <p:ext uri="{BB962C8B-B14F-4D97-AF65-F5344CB8AC3E}">
        <p14:creationId xmlns:p14="http://schemas.microsoft.com/office/powerpoint/2010/main" val="340365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7C65BFBF-12FB-40BB-AC68-FCEFA95186E9}"/>
              </a:ext>
            </a:extLst>
          </p:cNvPr>
          <p:cNvPicPr>
            <a:picLocks noChangeAspect="1"/>
          </p:cNvPicPr>
          <p:nvPr/>
        </p:nvPicPr>
        <p:blipFill>
          <a:blip r:embed="rId3"/>
          <a:stretch>
            <a:fillRect/>
          </a:stretch>
        </p:blipFill>
        <p:spPr>
          <a:xfrm>
            <a:off x="1091852" y="300968"/>
            <a:ext cx="10279693" cy="5379241"/>
          </a:xfrm>
          <a:prstGeom prst="rect">
            <a:avLst/>
          </a:prstGeom>
        </p:spPr>
      </p:pic>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591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EBA38-36B9-4AC2-83E3-83623FD6FDFD}"/>
              </a:ext>
              <a:ext uri="{C183D7F6-B498-43B3-948B-1728B52AA6E4}">
                <adec:decorative xmlns:adec="http://schemas.microsoft.com/office/drawing/2017/decorative" val="1"/>
              </a:ext>
            </a:extLst>
          </p:cNvPr>
          <p:cNvSpPr>
            <a:spLocks noGrp="1"/>
          </p:cNvSpPr>
          <p:nvPr>
            <p:ph type="title"/>
          </p:nvPr>
        </p:nvSpPr>
        <p:spPr/>
        <p:txBody>
          <a:bodyPr vert="horz" lIns="91440" tIns="45720" rIns="91440" bIns="45720" rtlCol="0" anchor="b">
            <a:normAutofit/>
          </a:bodyPr>
          <a:lstStyle/>
          <a:p>
            <a:r>
              <a:rPr lang="en-US" dirty="0"/>
              <a:t>AB 540 &amp; CADAA are Gateways </a:t>
            </a:r>
          </a:p>
        </p:txBody>
      </p:sp>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 y="-52192"/>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7">
            <a:extLst>
              <a:ext uri="{FF2B5EF4-FFF2-40B4-BE49-F238E27FC236}">
                <a16:creationId xmlns:a16="http://schemas.microsoft.com/office/drawing/2014/main" id="{4BF03CFD-40D0-426C-9DAC-44B4E4CB4C11}"/>
              </a:ext>
            </a:extLst>
          </p:cNvPr>
          <p:cNvPicPr>
            <a:picLocks noChangeAspect="1"/>
          </p:cNvPicPr>
          <p:nvPr/>
        </p:nvPicPr>
        <p:blipFill>
          <a:blip r:embed="rId4"/>
          <a:stretch>
            <a:fillRect/>
          </a:stretch>
        </p:blipFill>
        <p:spPr>
          <a:xfrm>
            <a:off x="695193" y="1774003"/>
            <a:ext cx="10812047" cy="3236926"/>
          </a:xfrm>
          <a:prstGeom prst="rect">
            <a:avLst/>
          </a:prstGeom>
        </p:spPr>
      </p:pic>
    </p:spTree>
    <p:extLst>
      <p:ext uri="{BB962C8B-B14F-4D97-AF65-F5344CB8AC3E}">
        <p14:creationId xmlns:p14="http://schemas.microsoft.com/office/powerpoint/2010/main" val="2929472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EBA38-36B9-4AC2-83E3-83623FD6FDFD}"/>
              </a:ext>
              <a:ext uri="{C183D7F6-B498-43B3-948B-1728B52AA6E4}">
                <adec:decorative xmlns:adec="http://schemas.microsoft.com/office/drawing/2017/decorative" val="1"/>
              </a:ext>
            </a:extLst>
          </p:cNvPr>
          <p:cNvSpPr>
            <a:spLocks noGrp="1"/>
          </p:cNvSpPr>
          <p:nvPr>
            <p:ph type="title"/>
          </p:nvPr>
        </p:nvSpPr>
        <p:spPr/>
        <p:txBody>
          <a:bodyPr vert="horz" lIns="91440" tIns="45720" rIns="91440" bIns="45720" rtlCol="0" anchor="b">
            <a:normAutofit/>
          </a:bodyPr>
          <a:lstStyle/>
          <a:p>
            <a:r>
              <a:rPr lang="en-US" dirty="0">
                <a:ea typeface="+mj-lt"/>
                <a:cs typeface="+mj-lt"/>
              </a:rPr>
              <a:t>AB 540 &amp; CADAA are Gateways </a:t>
            </a:r>
          </a:p>
        </p:txBody>
      </p:sp>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a:extLst>
              <a:ext uri="{FF2B5EF4-FFF2-40B4-BE49-F238E27FC236}">
                <a16:creationId xmlns:a16="http://schemas.microsoft.com/office/drawing/2014/main" id="{89AB547A-F881-4BA1-92D7-D75BD9CF0C99}"/>
              </a:ext>
            </a:extLst>
          </p:cNvPr>
          <p:cNvPicPr>
            <a:picLocks noChangeAspect="1"/>
          </p:cNvPicPr>
          <p:nvPr/>
        </p:nvPicPr>
        <p:blipFill>
          <a:blip r:embed="rId4"/>
          <a:stretch>
            <a:fillRect/>
          </a:stretch>
        </p:blipFill>
        <p:spPr>
          <a:xfrm>
            <a:off x="1023592" y="1789700"/>
            <a:ext cx="10157013" cy="3198845"/>
          </a:xfrm>
          <a:prstGeom prst="rect">
            <a:avLst/>
          </a:prstGeom>
        </p:spPr>
      </p:pic>
    </p:spTree>
    <p:extLst>
      <p:ext uri="{BB962C8B-B14F-4D97-AF65-F5344CB8AC3E}">
        <p14:creationId xmlns:p14="http://schemas.microsoft.com/office/powerpoint/2010/main" val="319173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EBA38-36B9-4AC2-83E3-83623FD6FDFD}"/>
              </a:ext>
              <a:ext uri="{C183D7F6-B498-43B3-948B-1728B52AA6E4}">
                <adec:decorative xmlns:adec="http://schemas.microsoft.com/office/drawing/2017/decorative" val="1"/>
              </a:ext>
            </a:extLst>
          </p:cNvPr>
          <p:cNvSpPr>
            <a:spLocks noGrp="1"/>
          </p:cNvSpPr>
          <p:nvPr>
            <p:ph type="title"/>
          </p:nvPr>
        </p:nvSpPr>
        <p:spPr/>
        <p:txBody>
          <a:bodyPr vert="horz" lIns="91440" tIns="45720" rIns="91440" bIns="45720" rtlCol="0" anchor="b">
            <a:normAutofit/>
          </a:bodyPr>
          <a:lstStyle/>
          <a:p>
            <a:r>
              <a:rPr lang="en-US" dirty="0">
                <a:latin typeface="Montserrat"/>
                <a:cs typeface="Calibri Light"/>
              </a:rPr>
              <a:t>Institutions providing financial aid support</a:t>
            </a:r>
          </a:p>
        </p:txBody>
      </p:sp>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5548E26-6AC7-4E4A-B0A7-0F31417D8457}"/>
              </a:ext>
            </a:extLst>
          </p:cNvPr>
          <p:cNvPicPr>
            <a:picLocks noChangeAspect="1"/>
          </p:cNvPicPr>
          <p:nvPr/>
        </p:nvPicPr>
        <p:blipFill>
          <a:blip r:embed="rId4"/>
          <a:stretch>
            <a:fillRect/>
          </a:stretch>
        </p:blipFill>
        <p:spPr>
          <a:xfrm>
            <a:off x="1078557" y="1843902"/>
            <a:ext cx="10034886" cy="3170195"/>
          </a:xfrm>
          <a:prstGeom prst="rect">
            <a:avLst/>
          </a:prstGeom>
        </p:spPr>
      </p:pic>
    </p:spTree>
    <p:extLst>
      <p:ext uri="{BB962C8B-B14F-4D97-AF65-F5344CB8AC3E}">
        <p14:creationId xmlns:p14="http://schemas.microsoft.com/office/powerpoint/2010/main" val="871756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9">
            <a:extLst>
              <a:ext uri="{FF2B5EF4-FFF2-40B4-BE49-F238E27FC236}">
                <a16:creationId xmlns:a16="http://schemas.microsoft.com/office/drawing/2014/main" id="{158629D8-59E5-4C90-9CD1-7FF03E15E8B9}"/>
              </a:ext>
            </a:extLst>
          </p:cNvPr>
          <p:cNvPicPr>
            <a:picLocks noChangeAspect="1"/>
          </p:cNvPicPr>
          <p:nvPr/>
        </p:nvPicPr>
        <p:blipFill>
          <a:blip r:embed="rId4"/>
          <a:stretch>
            <a:fillRect/>
          </a:stretch>
        </p:blipFill>
        <p:spPr>
          <a:xfrm>
            <a:off x="1217112" y="1076270"/>
            <a:ext cx="9768213" cy="4058284"/>
          </a:xfrm>
          <a:prstGeom prst="rect">
            <a:avLst/>
          </a:prstGeom>
        </p:spPr>
      </p:pic>
    </p:spTree>
    <p:extLst>
      <p:ext uri="{BB962C8B-B14F-4D97-AF65-F5344CB8AC3E}">
        <p14:creationId xmlns:p14="http://schemas.microsoft.com/office/powerpoint/2010/main" val="232564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AC56A15-7B6D-4832-8BDB-DA3D65794485}"/>
              </a:ext>
            </a:extLst>
          </p:cNvPr>
          <p:cNvPicPr>
            <a:picLocks noChangeAspect="1"/>
          </p:cNvPicPr>
          <p:nvPr/>
        </p:nvPicPr>
        <p:blipFill>
          <a:blip r:embed="rId3"/>
          <a:stretch>
            <a:fillRect/>
          </a:stretch>
        </p:blipFill>
        <p:spPr>
          <a:xfrm>
            <a:off x="1853851" y="634569"/>
            <a:ext cx="8494732" cy="4910369"/>
          </a:xfrm>
          <a:prstGeom prst="rect">
            <a:avLst/>
          </a:prstGeom>
        </p:spPr>
      </p:pic>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3194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4">
            <a:extLst>
              <a:ext uri="{FF2B5EF4-FFF2-40B4-BE49-F238E27FC236}">
                <a16:creationId xmlns:a16="http://schemas.microsoft.com/office/drawing/2014/main" id="{20A08E4E-47FB-4DF1-8F4A-2F365EC10E72}"/>
              </a:ext>
            </a:extLst>
          </p:cNvPr>
          <p:cNvPicPr>
            <a:picLocks noChangeAspect="1"/>
          </p:cNvPicPr>
          <p:nvPr/>
        </p:nvPicPr>
        <p:blipFill>
          <a:blip r:embed="rId4"/>
          <a:stretch>
            <a:fillRect/>
          </a:stretch>
        </p:blipFill>
        <p:spPr>
          <a:xfrm>
            <a:off x="1039661" y="1210725"/>
            <a:ext cx="10112678" cy="4206906"/>
          </a:xfrm>
          <a:prstGeom prst="rect">
            <a:avLst/>
          </a:prstGeom>
        </p:spPr>
      </p:pic>
    </p:spTree>
    <p:extLst>
      <p:ext uri="{BB962C8B-B14F-4D97-AF65-F5344CB8AC3E}">
        <p14:creationId xmlns:p14="http://schemas.microsoft.com/office/powerpoint/2010/main" val="246816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Content Placeholder 8">
            <a:extLst>
              <a:ext uri="{FF2B5EF4-FFF2-40B4-BE49-F238E27FC236}">
                <a16:creationId xmlns:a16="http://schemas.microsoft.com/office/drawing/2014/main" id="{FED2CA5F-4F73-4319-A7AB-DC84BBF18AC8}"/>
              </a:ext>
            </a:extLst>
          </p:cNvPr>
          <p:cNvGraphicFramePr>
            <a:graphicFrameLocks/>
          </p:cNvGraphicFramePr>
          <p:nvPr>
            <p:extLst>
              <p:ext uri="{D42A27DB-BD31-4B8C-83A1-F6EECF244321}">
                <p14:modId xmlns:p14="http://schemas.microsoft.com/office/powerpoint/2010/main" val="3986209543"/>
              </p:ext>
            </p:extLst>
          </p:nvPr>
        </p:nvGraphicFramePr>
        <p:xfrm>
          <a:off x="1309051" y="583539"/>
          <a:ext cx="9573898" cy="50318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199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4820667-D2BA-407C-990F-BE5E3A7E171A}"/>
              </a:ext>
            </a:extLst>
          </p:cNvPr>
          <p:cNvPicPr>
            <a:picLocks noChangeAspect="1"/>
          </p:cNvPicPr>
          <p:nvPr/>
        </p:nvPicPr>
        <p:blipFill>
          <a:blip r:embed="rId4"/>
          <a:stretch>
            <a:fillRect/>
          </a:stretch>
        </p:blipFill>
        <p:spPr>
          <a:xfrm>
            <a:off x="1068361" y="796780"/>
            <a:ext cx="10055277" cy="4593367"/>
          </a:xfrm>
          <a:prstGeom prst="rect">
            <a:avLst/>
          </a:prstGeom>
        </p:spPr>
      </p:pic>
    </p:spTree>
    <p:extLst>
      <p:ext uri="{BB962C8B-B14F-4D97-AF65-F5344CB8AC3E}">
        <p14:creationId xmlns:p14="http://schemas.microsoft.com/office/powerpoint/2010/main" val="200958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itting in a chair&#10;&#10;Description automatically generated">
            <a:extLst>
              <a:ext uri="{FF2B5EF4-FFF2-40B4-BE49-F238E27FC236}">
                <a16:creationId xmlns:a16="http://schemas.microsoft.com/office/drawing/2014/main" id="{6773EC67-CC2A-4C78-8C03-BD01BF20580E}"/>
              </a:ext>
            </a:extLst>
          </p:cNvPr>
          <p:cNvPicPr>
            <a:picLocks noGrp="1" noChangeAspect="1"/>
          </p:cNvPicPr>
          <p:nvPr>
            <p:ph idx="1"/>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15746"/>
          <a:stretch/>
        </p:blipFill>
        <p:spPr>
          <a:xfrm>
            <a:off x="20" y="-4194"/>
            <a:ext cx="12191980" cy="6856718"/>
          </a:xfrm>
          <a:prstGeom prst="rect">
            <a:avLst/>
          </a:prstGeom>
        </p:spPr>
      </p:pic>
      <p:sp>
        <p:nvSpPr>
          <p:cNvPr id="11" name="TextBox 10">
            <a:extLst>
              <a:ext uri="{FF2B5EF4-FFF2-40B4-BE49-F238E27FC236}">
                <a16:creationId xmlns:a16="http://schemas.microsoft.com/office/drawing/2014/main" id="{6BBF9327-36C2-4FF2-B7A5-AD7DD09345CF}"/>
              </a:ext>
            </a:extLst>
          </p:cNvPr>
          <p:cNvSpPr txBox="1"/>
          <p:nvPr/>
        </p:nvSpPr>
        <p:spPr>
          <a:xfrm>
            <a:off x="267384" y="2829286"/>
            <a:ext cx="11657231" cy="3462486"/>
          </a:xfrm>
          <a:prstGeom prst="rect">
            <a:avLst/>
          </a:prstGeom>
          <a:noFill/>
        </p:spPr>
        <p:txBody>
          <a:bodyPr wrap="square" rtlCol="0">
            <a:spAutoFit/>
          </a:bodyPr>
          <a:lstStyle/>
          <a:p>
            <a:pPr algn="ctr"/>
            <a:r>
              <a:rPr lang="en-US" sz="5000" b="1" dirty="0">
                <a:solidFill>
                  <a:schemeClr val="bg1"/>
                </a:solidFill>
                <a:latin typeface="Montserrat" panose="00000500000000000000"/>
              </a:rPr>
              <a:t>Status of Financial Aid for</a:t>
            </a:r>
            <a:endParaRPr lang="en-US" sz="5000" dirty="0">
              <a:solidFill>
                <a:schemeClr val="bg1"/>
              </a:solidFill>
              <a:latin typeface="Montserrat" panose="00000500000000000000"/>
            </a:endParaRPr>
          </a:p>
          <a:p>
            <a:pPr algn="ctr"/>
            <a:r>
              <a:rPr lang="en-US" sz="5000" b="1" dirty="0">
                <a:solidFill>
                  <a:schemeClr val="bg1"/>
                </a:solidFill>
                <a:latin typeface="Montserrat" panose="00000500000000000000"/>
              </a:rPr>
              <a:t>California Higher Education Undocumented Students</a:t>
            </a:r>
          </a:p>
          <a:p>
            <a:pPr algn="ctr"/>
            <a:endParaRPr lang="en-US" sz="4500" dirty="0">
              <a:solidFill>
                <a:srgbClr val="0F2E50"/>
              </a:solidFill>
              <a:latin typeface="Montserrat" panose="00000500000000000000" pitchFamily="2" charset="0"/>
            </a:endParaRPr>
          </a:p>
          <a:p>
            <a:endParaRPr lang="en-US" dirty="0"/>
          </a:p>
        </p:txBody>
      </p:sp>
      <p:pic>
        <p:nvPicPr>
          <p:cNvPr id="13" name="Picture 12" descr="A close up of a logo&#10;&#10;Description automatically generated">
            <a:extLst>
              <a:ext uri="{FF2B5EF4-FFF2-40B4-BE49-F238E27FC236}">
                <a16:creationId xmlns:a16="http://schemas.microsoft.com/office/drawing/2014/main" id="{D95B1805-02DA-4BFA-AEBD-64313B05AFDB}"/>
              </a:ext>
            </a:extLst>
          </p:cNvPr>
          <p:cNvPicPr>
            <a:picLocks noChangeAspect="1"/>
          </p:cNvPicPr>
          <p:nvPr/>
        </p:nvPicPr>
        <p:blipFill>
          <a:blip r:embed="rId5"/>
          <a:stretch>
            <a:fillRect/>
          </a:stretch>
        </p:blipFill>
        <p:spPr>
          <a:xfrm>
            <a:off x="110483" y="153188"/>
            <a:ext cx="2118025" cy="1249183"/>
          </a:xfrm>
          <a:prstGeom prst="rect">
            <a:avLst/>
          </a:prstGeom>
        </p:spPr>
      </p:pic>
    </p:spTree>
    <p:extLst>
      <p:ext uri="{BB962C8B-B14F-4D97-AF65-F5344CB8AC3E}">
        <p14:creationId xmlns:p14="http://schemas.microsoft.com/office/powerpoint/2010/main" val="127647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sp>
        <p:nvSpPr>
          <p:cNvPr id="7" name="Flowchart: Connector 6">
            <a:extLst>
              <a:ext uri="{FF2B5EF4-FFF2-40B4-BE49-F238E27FC236}">
                <a16:creationId xmlns:a16="http://schemas.microsoft.com/office/drawing/2014/main" id="{38D9E6A4-6489-49FB-BD6A-59FFB82552BD}"/>
              </a:ext>
            </a:extLst>
          </p:cNvPr>
          <p:cNvSpPr/>
          <p:nvPr/>
        </p:nvSpPr>
        <p:spPr>
          <a:xfrm>
            <a:off x="5094849" y="1922300"/>
            <a:ext cx="2002301" cy="2002536"/>
          </a:xfrm>
          <a:prstGeom prst="flowChartConnector">
            <a:avLst/>
          </a:prstGeom>
          <a:solidFill>
            <a:srgbClr val="0C2D4E"/>
          </a:solidFill>
          <a:ln>
            <a:solidFill>
              <a:srgbClr val="0C2D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Montserrat"/>
              </a:rPr>
              <a:t>California Dream Act Application</a:t>
            </a:r>
          </a:p>
        </p:txBody>
      </p:sp>
      <p:sp>
        <p:nvSpPr>
          <p:cNvPr id="8" name="TextBox 2">
            <a:extLst>
              <a:ext uri="{FF2B5EF4-FFF2-40B4-BE49-F238E27FC236}">
                <a16:creationId xmlns:a16="http://schemas.microsoft.com/office/drawing/2014/main" id="{64B6F80C-DCD4-4901-9925-1B8E02B0E6A9}"/>
              </a:ext>
            </a:extLst>
          </p:cNvPr>
          <p:cNvSpPr txBox="1"/>
          <p:nvPr/>
        </p:nvSpPr>
        <p:spPr>
          <a:xfrm>
            <a:off x="1742411" y="3415712"/>
            <a:ext cx="1675553" cy="646331"/>
          </a:xfrm>
          <a:prstGeom prst="rect">
            <a:avLst/>
          </a:prstGeom>
          <a:solidFill>
            <a:srgbClr val="F38D27"/>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Chafee application</a:t>
            </a:r>
          </a:p>
        </p:txBody>
      </p:sp>
      <p:sp>
        <p:nvSpPr>
          <p:cNvPr id="12" name="TextBox 3">
            <a:extLst>
              <a:ext uri="{FF2B5EF4-FFF2-40B4-BE49-F238E27FC236}">
                <a16:creationId xmlns:a16="http://schemas.microsoft.com/office/drawing/2014/main" id="{79D2B7F4-95B2-4818-8031-D49BA71D7F10}"/>
              </a:ext>
            </a:extLst>
          </p:cNvPr>
          <p:cNvSpPr txBox="1"/>
          <p:nvPr/>
        </p:nvSpPr>
        <p:spPr>
          <a:xfrm>
            <a:off x="5404623" y="4855838"/>
            <a:ext cx="1382751" cy="646331"/>
          </a:xfrm>
          <a:prstGeom prst="rect">
            <a:avLst/>
          </a:prstGeom>
          <a:solidFill>
            <a:srgbClr val="3E3E3F"/>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a:rPr>
              <a:t>Financial Aid Office</a:t>
            </a:r>
          </a:p>
        </p:txBody>
      </p:sp>
      <p:sp>
        <p:nvSpPr>
          <p:cNvPr id="13" name="TextBox 4">
            <a:extLst>
              <a:ext uri="{FF2B5EF4-FFF2-40B4-BE49-F238E27FC236}">
                <a16:creationId xmlns:a16="http://schemas.microsoft.com/office/drawing/2014/main" id="{3CD71D66-F7F4-4733-88C7-587EB3F22557}"/>
              </a:ext>
            </a:extLst>
          </p:cNvPr>
          <p:cNvSpPr txBox="1"/>
          <p:nvPr/>
        </p:nvSpPr>
        <p:spPr>
          <a:xfrm>
            <a:off x="2737415" y="4368372"/>
            <a:ext cx="1382751" cy="646331"/>
          </a:xfrm>
          <a:prstGeom prst="rect">
            <a:avLst/>
          </a:prstGeom>
          <a:solidFill>
            <a:srgbClr val="F8B918"/>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a:rPr>
              <a:t>Selective Service</a:t>
            </a:r>
          </a:p>
        </p:txBody>
      </p:sp>
      <p:sp>
        <p:nvSpPr>
          <p:cNvPr id="14" name="TextBox 5">
            <a:extLst>
              <a:ext uri="{FF2B5EF4-FFF2-40B4-BE49-F238E27FC236}">
                <a16:creationId xmlns:a16="http://schemas.microsoft.com/office/drawing/2014/main" id="{A896E71A-82F8-437F-B827-4B518DA9B056}"/>
              </a:ext>
            </a:extLst>
          </p:cNvPr>
          <p:cNvSpPr txBox="1"/>
          <p:nvPr/>
        </p:nvSpPr>
        <p:spPr>
          <a:xfrm>
            <a:off x="7257364" y="4497965"/>
            <a:ext cx="1675553" cy="1055608"/>
          </a:xfrm>
          <a:prstGeom prst="roundRect">
            <a:avLst/>
          </a:prstGeom>
          <a:solidFill>
            <a:srgbClr val="0C2D4E"/>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Montserrat"/>
              </a:rPr>
              <a:t>20% </a:t>
            </a:r>
            <a:r>
              <a:rPr lang="en-US">
                <a:solidFill>
                  <a:schemeClr val="bg1"/>
                </a:solidFill>
                <a:latin typeface="Montserrat"/>
              </a:rPr>
              <a:t>randomly selected for </a:t>
            </a:r>
            <a:r>
              <a:rPr lang="en-US" sz="2000" b="1">
                <a:solidFill>
                  <a:schemeClr val="bg1"/>
                </a:solidFill>
                <a:latin typeface="Montserrat"/>
              </a:rPr>
              <a:t>verification</a:t>
            </a:r>
            <a:endParaRPr lang="en-US" b="1">
              <a:solidFill>
                <a:schemeClr val="bg1"/>
              </a:solidFill>
              <a:latin typeface="Montserrat"/>
            </a:endParaRPr>
          </a:p>
        </p:txBody>
      </p:sp>
      <p:sp>
        <p:nvSpPr>
          <p:cNvPr id="15" name="TextBox 6">
            <a:extLst>
              <a:ext uri="{FF2B5EF4-FFF2-40B4-BE49-F238E27FC236}">
                <a16:creationId xmlns:a16="http://schemas.microsoft.com/office/drawing/2014/main" id="{6FDE086D-2FD6-465F-99F3-B17E32D20058}"/>
              </a:ext>
            </a:extLst>
          </p:cNvPr>
          <p:cNvSpPr txBox="1"/>
          <p:nvPr/>
        </p:nvSpPr>
        <p:spPr>
          <a:xfrm>
            <a:off x="9507699" y="4186336"/>
            <a:ext cx="2081993" cy="646331"/>
          </a:xfrm>
          <a:prstGeom prst="rect">
            <a:avLst/>
          </a:prstGeom>
          <a:solidFill>
            <a:srgbClr val="243E9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Source of income verification</a:t>
            </a:r>
          </a:p>
        </p:txBody>
      </p:sp>
      <p:sp>
        <p:nvSpPr>
          <p:cNvPr id="16" name="TextBox 7">
            <a:extLst>
              <a:ext uri="{FF2B5EF4-FFF2-40B4-BE49-F238E27FC236}">
                <a16:creationId xmlns:a16="http://schemas.microsoft.com/office/drawing/2014/main" id="{6D4C16A3-2E68-4B30-BD77-140ED6CFDA03}"/>
              </a:ext>
            </a:extLst>
          </p:cNvPr>
          <p:cNvSpPr txBox="1"/>
          <p:nvPr/>
        </p:nvSpPr>
        <p:spPr>
          <a:xfrm>
            <a:off x="9578241" y="4953893"/>
            <a:ext cx="2011451" cy="646331"/>
          </a:xfrm>
          <a:prstGeom prst="rect">
            <a:avLst/>
          </a:prstGeom>
          <a:solidFill>
            <a:srgbClr val="0C75B0"/>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a:rPr>
              <a:t>Source of AB 540 verification</a:t>
            </a:r>
          </a:p>
        </p:txBody>
      </p:sp>
      <p:sp>
        <p:nvSpPr>
          <p:cNvPr id="17" name="TextBox 8">
            <a:extLst>
              <a:ext uri="{FF2B5EF4-FFF2-40B4-BE49-F238E27FC236}">
                <a16:creationId xmlns:a16="http://schemas.microsoft.com/office/drawing/2014/main" id="{E02D8505-8040-43DC-87CE-B403C2A49BCC}"/>
              </a:ext>
            </a:extLst>
          </p:cNvPr>
          <p:cNvSpPr txBox="1"/>
          <p:nvPr/>
        </p:nvSpPr>
        <p:spPr>
          <a:xfrm>
            <a:off x="9127034" y="5721450"/>
            <a:ext cx="2462658" cy="646331"/>
          </a:xfrm>
          <a:prstGeom prst="rect">
            <a:avLst/>
          </a:prstGeom>
          <a:solidFill>
            <a:srgbClr val="24AAE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a:rPr>
              <a:t>Source of CA residency verification</a:t>
            </a:r>
          </a:p>
        </p:txBody>
      </p:sp>
      <p:sp>
        <p:nvSpPr>
          <p:cNvPr id="18" name="TextBox 9">
            <a:extLst>
              <a:ext uri="{FF2B5EF4-FFF2-40B4-BE49-F238E27FC236}">
                <a16:creationId xmlns:a16="http://schemas.microsoft.com/office/drawing/2014/main" id="{FE02D7E4-0DA9-4BEA-9CC9-4F2548588765}"/>
              </a:ext>
            </a:extLst>
          </p:cNvPr>
          <p:cNvSpPr txBox="1"/>
          <p:nvPr/>
        </p:nvSpPr>
        <p:spPr>
          <a:xfrm>
            <a:off x="4270038" y="515548"/>
            <a:ext cx="1664048" cy="646331"/>
          </a:xfrm>
          <a:prstGeom prst="rect">
            <a:avLst/>
          </a:prstGeom>
          <a:solidFill>
            <a:srgbClr val="24AAE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HS/College Counselor</a:t>
            </a:r>
          </a:p>
        </p:txBody>
      </p:sp>
      <p:sp>
        <p:nvSpPr>
          <p:cNvPr id="19" name="TextBox 10">
            <a:extLst>
              <a:ext uri="{FF2B5EF4-FFF2-40B4-BE49-F238E27FC236}">
                <a16:creationId xmlns:a16="http://schemas.microsoft.com/office/drawing/2014/main" id="{9EB2DE7B-A4F3-468F-A435-ADB63124A7F8}"/>
              </a:ext>
            </a:extLst>
          </p:cNvPr>
          <p:cNvSpPr txBox="1"/>
          <p:nvPr/>
        </p:nvSpPr>
        <p:spPr>
          <a:xfrm>
            <a:off x="6425340" y="500761"/>
            <a:ext cx="1664048" cy="923330"/>
          </a:xfrm>
          <a:prstGeom prst="rect">
            <a:avLst/>
          </a:prstGeom>
          <a:solidFill>
            <a:srgbClr val="243E9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Financial aid application assistance</a:t>
            </a:r>
          </a:p>
        </p:txBody>
      </p:sp>
      <p:sp>
        <p:nvSpPr>
          <p:cNvPr id="20" name="TextBox 11">
            <a:extLst>
              <a:ext uri="{FF2B5EF4-FFF2-40B4-BE49-F238E27FC236}">
                <a16:creationId xmlns:a16="http://schemas.microsoft.com/office/drawing/2014/main" id="{7460685B-DA64-4858-BBDA-50AC77556B96}"/>
              </a:ext>
            </a:extLst>
          </p:cNvPr>
          <p:cNvSpPr txBox="1"/>
          <p:nvPr/>
        </p:nvSpPr>
        <p:spPr>
          <a:xfrm>
            <a:off x="8657477" y="1321336"/>
            <a:ext cx="2216014" cy="646331"/>
          </a:xfrm>
          <a:prstGeom prst="rect">
            <a:avLst/>
          </a:prstGeom>
          <a:solidFill>
            <a:srgbClr val="C01E79"/>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Technology access</a:t>
            </a:r>
          </a:p>
          <a:p>
            <a:pPr algn="ctr"/>
            <a:r>
              <a:rPr lang="en-US">
                <a:solidFill>
                  <a:schemeClr val="bg1"/>
                </a:solidFill>
                <a:latin typeface="Montserrat"/>
              </a:rPr>
              <a:t>(i.e. library/school)</a:t>
            </a:r>
          </a:p>
        </p:txBody>
      </p:sp>
      <p:sp>
        <p:nvSpPr>
          <p:cNvPr id="21" name="TextBox 12">
            <a:extLst>
              <a:ext uri="{FF2B5EF4-FFF2-40B4-BE49-F238E27FC236}">
                <a16:creationId xmlns:a16="http://schemas.microsoft.com/office/drawing/2014/main" id="{91241E8D-8192-4C4A-BCA6-FDA33C5AC74B}"/>
              </a:ext>
            </a:extLst>
          </p:cNvPr>
          <p:cNvSpPr txBox="1"/>
          <p:nvPr/>
        </p:nvSpPr>
        <p:spPr>
          <a:xfrm>
            <a:off x="828837" y="1161879"/>
            <a:ext cx="2992675" cy="923330"/>
          </a:xfrm>
          <a:prstGeom prst="rect">
            <a:avLst/>
          </a:prstGeom>
          <a:solidFill>
            <a:srgbClr val="0C75B0"/>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Montserrat"/>
              </a:rPr>
              <a:t>Source of </a:t>
            </a:r>
          </a:p>
          <a:p>
            <a:pPr algn="ctr"/>
            <a:r>
              <a:rPr lang="en-US">
                <a:solidFill>
                  <a:schemeClr val="bg1"/>
                </a:solidFill>
                <a:latin typeface="Montserrat"/>
              </a:rPr>
              <a:t>income/assets/investment information</a:t>
            </a:r>
          </a:p>
        </p:txBody>
      </p:sp>
      <p:sp>
        <p:nvSpPr>
          <p:cNvPr id="22" name="TextBox 13">
            <a:extLst>
              <a:ext uri="{FF2B5EF4-FFF2-40B4-BE49-F238E27FC236}">
                <a16:creationId xmlns:a16="http://schemas.microsoft.com/office/drawing/2014/main" id="{917F08A4-E1E0-420F-A8E3-33D20511282C}"/>
              </a:ext>
            </a:extLst>
          </p:cNvPr>
          <p:cNvSpPr txBox="1"/>
          <p:nvPr/>
        </p:nvSpPr>
        <p:spPr>
          <a:xfrm>
            <a:off x="8036631" y="2782669"/>
            <a:ext cx="2180805" cy="646331"/>
          </a:xfrm>
          <a:prstGeom prst="rect">
            <a:avLst/>
          </a:prstGeom>
          <a:solidFill>
            <a:srgbClr val="0C75B0"/>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Montserrat"/>
              </a:rPr>
              <a:t>College/University  Records office</a:t>
            </a:r>
          </a:p>
        </p:txBody>
      </p:sp>
      <p:sp>
        <p:nvSpPr>
          <p:cNvPr id="23" name="TextBox 14">
            <a:extLst>
              <a:ext uri="{FF2B5EF4-FFF2-40B4-BE49-F238E27FC236}">
                <a16:creationId xmlns:a16="http://schemas.microsoft.com/office/drawing/2014/main" id="{98A0F2D0-95B8-439D-B935-85695DC6B475}"/>
              </a:ext>
            </a:extLst>
          </p:cNvPr>
          <p:cNvSpPr txBox="1"/>
          <p:nvPr/>
        </p:nvSpPr>
        <p:spPr>
          <a:xfrm>
            <a:off x="1487397" y="2740051"/>
            <a:ext cx="1675553" cy="369332"/>
          </a:xfrm>
          <a:prstGeom prst="rect">
            <a:avLst/>
          </a:prstGeom>
          <a:solidFill>
            <a:srgbClr val="5AC095"/>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solidFill>
                  <a:schemeClr val="bg1"/>
                </a:solidFill>
                <a:latin typeface="Montserrat"/>
              </a:rPr>
              <a:t>WebGrants</a:t>
            </a:r>
            <a:endParaRPr lang="en-US" dirty="0">
              <a:solidFill>
                <a:schemeClr val="bg1"/>
              </a:solidFill>
              <a:latin typeface="Montserrat"/>
            </a:endParaRPr>
          </a:p>
        </p:txBody>
      </p:sp>
      <p:cxnSp>
        <p:nvCxnSpPr>
          <p:cNvPr id="24" name="Straight Connector 23">
            <a:extLst>
              <a:ext uri="{FF2B5EF4-FFF2-40B4-BE49-F238E27FC236}">
                <a16:creationId xmlns:a16="http://schemas.microsoft.com/office/drawing/2014/main" id="{C19AFA13-F406-405B-87F1-E9B034E39DAD}"/>
              </a:ext>
            </a:extLst>
          </p:cNvPr>
          <p:cNvCxnSpPr>
            <a:cxnSpLocks/>
            <a:stCxn id="40" idx="3"/>
            <a:endCxn id="3" idx="0"/>
          </p:cNvCxnSpPr>
          <p:nvPr/>
        </p:nvCxnSpPr>
        <p:spPr>
          <a:xfrm>
            <a:off x="3821512" y="1623544"/>
            <a:ext cx="2274488" cy="298756"/>
          </a:xfrm>
          <a:prstGeom prst="line">
            <a:avLst/>
          </a:prstGeom>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DBDE3F13-71E7-4C00-8198-39C7C42C12B6}"/>
              </a:ext>
            </a:extLst>
          </p:cNvPr>
          <p:cNvCxnSpPr>
            <a:stCxn id="35" idx="2"/>
            <a:endCxn id="3" idx="0"/>
          </p:cNvCxnSpPr>
          <p:nvPr/>
        </p:nvCxnSpPr>
        <p:spPr>
          <a:xfrm>
            <a:off x="5102062" y="1161879"/>
            <a:ext cx="993938" cy="760421"/>
          </a:xfrm>
          <a:prstGeom prst="line">
            <a:avLst/>
          </a:prstGeom>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8A8D4E12-167B-4A88-BAE0-F0E5CEA7AE88}"/>
              </a:ext>
            </a:extLst>
          </p:cNvPr>
          <p:cNvCxnSpPr>
            <a:cxnSpLocks/>
            <a:endCxn id="3" idx="0"/>
          </p:cNvCxnSpPr>
          <p:nvPr/>
        </p:nvCxnSpPr>
        <p:spPr>
          <a:xfrm flipH="1">
            <a:off x="6096000" y="1424091"/>
            <a:ext cx="1161364" cy="498209"/>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a:extLst>
              <a:ext uri="{FF2B5EF4-FFF2-40B4-BE49-F238E27FC236}">
                <a16:creationId xmlns:a16="http://schemas.microsoft.com/office/drawing/2014/main" id="{09622E0D-3AA0-4E43-89A3-4500BF229BDB}"/>
              </a:ext>
            </a:extLst>
          </p:cNvPr>
          <p:cNvCxnSpPr>
            <a:stCxn id="39" idx="1"/>
            <a:endCxn id="3" idx="0"/>
          </p:cNvCxnSpPr>
          <p:nvPr/>
        </p:nvCxnSpPr>
        <p:spPr>
          <a:xfrm flipH="1">
            <a:off x="6096000" y="1644502"/>
            <a:ext cx="2561477" cy="277798"/>
          </a:xfrm>
          <a:prstGeom prst="line">
            <a:avLst/>
          </a:prstGeom>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5DF51D33-C7F0-41A2-8151-5DF229B8896E}"/>
              </a:ext>
            </a:extLst>
          </p:cNvPr>
          <p:cNvCxnSpPr>
            <a:stCxn id="42" idx="3"/>
            <a:endCxn id="3" idx="2"/>
          </p:cNvCxnSpPr>
          <p:nvPr/>
        </p:nvCxnSpPr>
        <p:spPr>
          <a:xfrm flipV="1">
            <a:off x="3162950" y="2923568"/>
            <a:ext cx="1931899" cy="1149"/>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a:extLst>
              <a:ext uri="{FF2B5EF4-FFF2-40B4-BE49-F238E27FC236}">
                <a16:creationId xmlns:a16="http://schemas.microsoft.com/office/drawing/2014/main" id="{AE2D8C21-BDD1-49A7-917C-AE3A0FA31B77}"/>
              </a:ext>
            </a:extLst>
          </p:cNvPr>
          <p:cNvCxnSpPr>
            <a:stCxn id="119" idx="3"/>
            <a:endCxn id="3" idx="2"/>
          </p:cNvCxnSpPr>
          <p:nvPr/>
        </p:nvCxnSpPr>
        <p:spPr>
          <a:xfrm flipV="1">
            <a:off x="3417964" y="2923568"/>
            <a:ext cx="1676885" cy="815310"/>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8FF07A8E-60EE-420D-B5CA-085D5B9BFAE7}"/>
              </a:ext>
            </a:extLst>
          </p:cNvPr>
          <p:cNvCxnSpPr>
            <a:stCxn id="122" idx="3"/>
            <a:endCxn id="3" idx="4"/>
          </p:cNvCxnSpPr>
          <p:nvPr/>
        </p:nvCxnSpPr>
        <p:spPr>
          <a:xfrm flipV="1">
            <a:off x="4120166" y="3924836"/>
            <a:ext cx="1975834" cy="766702"/>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BF5CD309-F61D-465B-B95B-B8D6D152D32D}"/>
              </a:ext>
            </a:extLst>
          </p:cNvPr>
          <p:cNvCxnSpPr>
            <a:cxnSpLocks/>
            <a:stCxn id="121" idx="0"/>
            <a:endCxn id="3" idx="4"/>
          </p:cNvCxnSpPr>
          <p:nvPr/>
        </p:nvCxnSpPr>
        <p:spPr>
          <a:xfrm flipV="1">
            <a:off x="6095999" y="3924836"/>
            <a:ext cx="1" cy="931002"/>
          </a:xfrm>
          <a:prstGeom prst="line">
            <a:avLst/>
          </a:prstGeom>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139FFE47-4231-4334-B42D-62D3B49DAE60}"/>
              </a:ext>
            </a:extLst>
          </p:cNvPr>
          <p:cNvCxnSpPr>
            <a:stCxn id="41" idx="1"/>
            <a:endCxn id="3" idx="6"/>
          </p:cNvCxnSpPr>
          <p:nvPr/>
        </p:nvCxnSpPr>
        <p:spPr>
          <a:xfrm flipH="1" flipV="1">
            <a:off x="7097150" y="2923568"/>
            <a:ext cx="939481" cy="182267"/>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F88B9480-1546-48F7-9CAE-E8BFD0293D16}"/>
              </a:ext>
            </a:extLst>
          </p:cNvPr>
          <p:cNvCxnSpPr>
            <a:stCxn id="121" idx="3"/>
            <a:endCxn id="126" idx="1"/>
          </p:cNvCxnSpPr>
          <p:nvPr/>
        </p:nvCxnSpPr>
        <p:spPr>
          <a:xfrm flipV="1">
            <a:off x="6787374" y="5179003"/>
            <a:ext cx="469990" cy="1"/>
          </a:xfrm>
          <a:prstGeom prst="line">
            <a:avLst/>
          </a:prstGeom>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FD82C7AA-04B0-4BDC-A88D-DE4939DB3862}"/>
              </a:ext>
            </a:extLst>
          </p:cNvPr>
          <p:cNvCxnSpPr>
            <a:stCxn id="127" idx="1"/>
            <a:endCxn id="126" idx="3"/>
          </p:cNvCxnSpPr>
          <p:nvPr/>
        </p:nvCxnSpPr>
        <p:spPr>
          <a:xfrm flipH="1">
            <a:off x="8932917" y="4509502"/>
            <a:ext cx="574782" cy="669501"/>
          </a:xfrm>
          <a:prstGeom prst="line">
            <a:avLst/>
          </a:prstGeom>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0237000E-3301-4F8F-9640-E1677476BABD}"/>
              </a:ext>
            </a:extLst>
          </p:cNvPr>
          <p:cNvCxnSpPr>
            <a:stCxn id="131" idx="1"/>
            <a:endCxn id="126" idx="3"/>
          </p:cNvCxnSpPr>
          <p:nvPr/>
        </p:nvCxnSpPr>
        <p:spPr>
          <a:xfrm flipH="1" flipV="1">
            <a:off x="8932917" y="5179003"/>
            <a:ext cx="645324" cy="98056"/>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4A9788C1-E17A-4BF3-B080-91870DF0D0F8}"/>
              </a:ext>
            </a:extLst>
          </p:cNvPr>
          <p:cNvCxnSpPr>
            <a:stCxn id="133" idx="1"/>
            <a:endCxn id="126" idx="3"/>
          </p:cNvCxnSpPr>
          <p:nvPr/>
        </p:nvCxnSpPr>
        <p:spPr>
          <a:xfrm flipH="1" flipV="1">
            <a:off x="8932917" y="5179003"/>
            <a:ext cx="194117" cy="865613"/>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49860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E97E07D-5DDC-4BB0-895A-D68E1CCDD143}"/>
              </a:ext>
            </a:extLst>
          </p:cNvPr>
          <p:cNvPicPr>
            <a:picLocks noChangeAspect="1"/>
          </p:cNvPicPr>
          <p:nvPr/>
        </p:nvPicPr>
        <p:blipFill rotWithShape="1">
          <a:blip r:embed="rId4"/>
          <a:srcRect l="9929" t="1301" r="10738" b="2602"/>
          <a:stretch/>
        </p:blipFill>
        <p:spPr>
          <a:xfrm>
            <a:off x="2509023" y="133815"/>
            <a:ext cx="7490521" cy="5670882"/>
          </a:xfrm>
          <a:prstGeom prst="rect">
            <a:avLst/>
          </a:prstGeom>
        </p:spPr>
      </p:pic>
    </p:spTree>
    <p:extLst>
      <p:ext uri="{BB962C8B-B14F-4D97-AF65-F5344CB8AC3E}">
        <p14:creationId xmlns:p14="http://schemas.microsoft.com/office/powerpoint/2010/main" val="3466175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DF289F52-ABA8-4832-A8E3-5D8AC767E004}"/>
              </a:ext>
            </a:extLst>
          </p:cNvPr>
          <p:cNvSpPr>
            <a:spLocks noGrp="1"/>
          </p:cNvSpPr>
          <p:nvPr>
            <p:ph type="title"/>
          </p:nvPr>
        </p:nvSpPr>
        <p:spPr>
          <a:xfrm>
            <a:off x="838200" y="638295"/>
            <a:ext cx="10515600" cy="1325563"/>
          </a:xfrm>
        </p:spPr>
        <p:txBody>
          <a:bodyPr/>
          <a:lstStyle/>
          <a:p>
            <a:r>
              <a:rPr lang="en-US" dirty="0">
                <a:latin typeface="Montserrat"/>
                <a:cs typeface="Calibri Light"/>
              </a:rPr>
              <a:t>Policy Considerations</a:t>
            </a:r>
            <a:endParaRPr lang="en-US" dirty="0">
              <a:latin typeface="Montserrat"/>
            </a:endParaRPr>
          </a:p>
        </p:txBody>
      </p:sp>
      <p:sp>
        <p:nvSpPr>
          <p:cNvPr id="6" name="Content Placeholder 5">
            <a:extLst>
              <a:ext uri="{FF2B5EF4-FFF2-40B4-BE49-F238E27FC236}">
                <a16:creationId xmlns:a16="http://schemas.microsoft.com/office/drawing/2014/main" id="{57CF49B8-8766-403E-8A94-0C7B9747D140}"/>
              </a:ext>
            </a:extLst>
          </p:cNvPr>
          <p:cNvSpPr>
            <a:spLocks noGrp="1"/>
          </p:cNvSpPr>
          <p:nvPr>
            <p:ph idx="1"/>
          </p:nvPr>
        </p:nvSpPr>
        <p:spPr>
          <a:xfrm>
            <a:off x="838200" y="1614385"/>
            <a:ext cx="10515600" cy="4351338"/>
          </a:xfrm>
        </p:spPr>
        <p:txBody>
          <a:bodyPr vert="horz" lIns="91440" tIns="45720" rIns="91440" bIns="45720" rtlCol="0" anchor="t">
            <a:normAutofit fontScale="70000" lnSpcReduction="20000"/>
          </a:bodyPr>
          <a:lstStyle/>
          <a:p>
            <a:pPr>
              <a:lnSpc>
                <a:spcPct val="120000"/>
              </a:lnSpc>
            </a:pPr>
            <a:r>
              <a:rPr lang="en-US" dirty="0">
                <a:latin typeface="Montserrat"/>
                <a:ea typeface="+mn-lt"/>
                <a:cs typeface="+mn-lt"/>
              </a:rPr>
              <a:t>Address undocumented student eligibility/access barriers in the Cal Grant Modernization proposal</a:t>
            </a:r>
          </a:p>
          <a:p>
            <a:pPr>
              <a:lnSpc>
                <a:spcPct val="120000"/>
              </a:lnSpc>
            </a:pPr>
            <a:r>
              <a:rPr lang="en-US" dirty="0">
                <a:latin typeface="Montserrat"/>
                <a:ea typeface="+mn-lt"/>
                <a:cs typeface="+mn-lt"/>
              </a:rPr>
              <a:t>Bring together a CADAA workgroup to assess and improve the CADAA</a:t>
            </a:r>
          </a:p>
          <a:p>
            <a:pPr lvl="1">
              <a:lnSpc>
                <a:spcPct val="120000"/>
              </a:lnSpc>
            </a:pPr>
            <a:r>
              <a:rPr lang="en-US" dirty="0">
                <a:latin typeface="Montserrat"/>
                <a:ea typeface="+mn-lt"/>
                <a:cs typeface="+mn-lt"/>
              </a:rPr>
              <a:t>Simplified process</a:t>
            </a:r>
          </a:p>
          <a:p>
            <a:pPr lvl="1">
              <a:lnSpc>
                <a:spcPct val="120000"/>
              </a:lnSpc>
            </a:pPr>
            <a:r>
              <a:rPr lang="en-US" dirty="0">
                <a:latin typeface="Montserrat"/>
                <a:ea typeface="+mn-lt"/>
                <a:cs typeface="+mn-lt"/>
              </a:rPr>
              <a:t>Verification</a:t>
            </a:r>
          </a:p>
          <a:p>
            <a:pPr lvl="1">
              <a:lnSpc>
                <a:spcPct val="120000"/>
              </a:lnSpc>
            </a:pPr>
            <a:r>
              <a:rPr lang="en-US" dirty="0">
                <a:latin typeface="Montserrat"/>
                <a:ea typeface="+mn-lt"/>
                <a:cs typeface="+mn-lt"/>
              </a:rPr>
              <a:t>AB 540 affidavit integration</a:t>
            </a:r>
          </a:p>
          <a:p>
            <a:pPr lvl="1">
              <a:lnSpc>
                <a:spcPct val="120000"/>
              </a:lnSpc>
            </a:pPr>
            <a:r>
              <a:rPr lang="en-US" dirty="0">
                <a:latin typeface="Montserrat"/>
                <a:ea typeface="+mn-lt"/>
                <a:cs typeface="+mn-lt"/>
              </a:rPr>
              <a:t>Leveraging data sources that can inform policy and outreach </a:t>
            </a:r>
          </a:p>
          <a:p>
            <a:pPr>
              <a:lnSpc>
                <a:spcPct val="120000"/>
              </a:lnSpc>
            </a:pPr>
            <a:r>
              <a:rPr lang="en-US" dirty="0">
                <a:latin typeface="Montserrat"/>
                <a:ea typeface="+mn-lt"/>
                <a:cs typeface="+mn-lt"/>
              </a:rPr>
              <a:t>Partnerships with financial aid offices and external stakeholders to promote outreach and awareness of financial aid opportunities</a:t>
            </a:r>
          </a:p>
          <a:p>
            <a:pPr>
              <a:lnSpc>
                <a:spcPct val="120000"/>
              </a:lnSpc>
            </a:pPr>
            <a:r>
              <a:rPr lang="en-US" dirty="0">
                <a:latin typeface="Montserrat"/>
                <a:ea typeface="+mn-lt"/>
                <a:cs typeface="+mn-lt"/>
              </a:rPr>
              <a:t>Information campaign to combat misinformation, fear, and unawareness for students and families</a:t>
            </a:r>
          </a:p>
          <a:p>
            <a:pPr>
              <a:lnSpc>
                <a:spcPct val="120000"/>
              </a:lnSpc>
            </a:pPr>
            <a:r>
              <a:rPr lang="en-US" dirty="0">
                <a:latin typeface="Montserrat"/>
                <a:ea typeface="+mn-lt"/>
                <a:cs typeface="+mn-lt"/>
              </a:rPr>
              <a:t>Identify other financial resources to make up for FAFSA ineligibility </a:t>
            </a:r>
          </a:p>
        </p:txBody>
      </p:sp>
    </p:spTree>
    <p:extLst>
      <p:ext uri="{BB962C8B-B14F-4D97-AF65-F5344CB8AC3E}">
        <p14:creationId xmlns:p14="http://schemas.microsoft.com/office/powerpoint/2010/main" val="3869300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13" y="25948"/>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6" name="Picture 52">
            <a:extLst>
              <a:ext uri="{FF2B5EF4-FFF2-40B4-BE49-F238E27FC236}">
                <a16:creationId xmlns:a16="http://schemas.microsoft.com/office/drawing/2014/main" id="{7FE6B3DC-5038-4447-9009-595CCE9F6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763" y="1432534"/>
            <a:ext cx="1552575"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a:extLst>
              <a:ext uri="{FF2B5EF4-FFF2-40B4-BE49-F238E27FC236}">
                <a16:creationId xmlns:a16="http://schemas.microsoft.com/office/drawing/2014/main" id="{045A9433-2BFC-4A5D-A1AF-7852FB685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13" y="2434997"/>
            <a:ext cx="2333625" cy="64770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E6A0F77B-75F1-4F53-BB86-8862B6069C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13" y="3346382"/>
            <a:ext cx="21050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a:extLst>
              <a:ext uri="{FF2B5EF4-FFF2-40B4-BE49-F238E27FC236}">
                <a16:creationId xmlns:a16="http://schemas.microsoft.com/office/drawing/2014/main" id="{C9E451F0-2014-4404-80E8-375BF214E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712" y="4385425"/>
            <a:ext cx="2333625" cy="828676"/>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87F33869-0136-4266-989D-B085A5E25D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2920" y="1600517"/>
            <a:ext cx="17526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57">
            <a:extLst>
              <a:ext uri="{FF2B5EF4-FFF2-40B4-BE49-F238E27FC236}">
                <a16:creationId xmlns:a16="http://schemas.microsoft.com/office/drawing/2014/main" id="{620F4CD6-6ACD-42F0-834A-B8DAA78C19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7695" y="2691462"/>
            <a:ext cx="1819275" cy="112395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6B063861-A3E0-4070-AFA7-81E4894207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2920" y="3701654"/>
            <a:ext cx="1924050" cy="723901"/>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a:extLst>
              <a:ext uri="{FF2B5EF4-FFF2-40B4-BE49-F238E27FC236}">
                <a16:creationId xmlns:a16="http://schemas.microsoft.com/office/drawing/2014/main" id="{027B4C47-4A2E-413F-A7CA-EF9A0825DE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0545" y="4612893"/>
            <a:ext cx="18288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5B7588FA-3A14-4800-8C7A-0B62D0FC98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97425" y="-579438"/>
            <a:ext cx="1809750" cy="8286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DA0991-C61F-4851-AA21-7DB8BBD746EF}"/>
              </a:ext>
            </a:extLst>
          </p:cNvPr>
          <p:cNvSpPr/>
          <p:nvPr/>
        </p:nvSpPr>
        <p:spPr>
          <a:xfrm>
            <a:off x="7932920" y="998958"/>
            <a:ext cx="3265766" cy="707886"/>
          </a:xfrm>
          <a:prstGeom prst="rect">
            <a:avLst/>
          </a:prstGeom>
        </p:spPr>
        <p:txBody>
          <a:bodyPr wrap="none">
            <a:spAutoFit/>
          </a:bodyPr>
          <a:lstStyle/>
          <a:p>
            <a:r>
              <a:rPr lang="en-US" sz="2000" b="1" dirty="0">
                <a:solidFill>
                  <a:srgbClr val="000000"/>
                </a:solidFill>
                <a:latin typeface="Montserrat" panose="00000500000000000000"/>
              </a:rPr>
              <a:t>The Northern California </a:t>
            </a:r>
          </a:p>
          <a:p>
            <a:r>
              <a:rPr lang="en-US" sz="2000" b="1" dirty="0" err="1">
                <a:solidFill>
                  <a:srgbClr val="000000"/>
                </a:solidFill>
                <a:latin typeface="Montserrat" panose="00000500000000000000"/>
              </a:rPr>
              <a:t>Undocu</a:t>
            </a:r>
            <a:r>
              <a:rPr lang="en-US" sz="2000" b="1" dirty="0">
                <a:solidFill>
                  <a:srgbClr val="000000"/>
                </a:solidFill>
                <a:latin typeface="Montserrat" panose="00000500000000000000"/>
              </a:rPr>
              <a:t>-Center Collaborative</a:t>
            </a:r>
            <a:endParaRPr lang="en-US" sz="2400" b="1" dirty="0"/>
          </a:p>
        </p:txBody>
      </p:sp>
      <p:sp>
        <p:nvSpPr>
          <p:cNvPr id="14" name="TextBox 13">
            <a:extLst>
              <a:ext uri="{FF2B5EF4-FFF2-40B4-BE49-F238E27FC236}">
                <a16:creationId xmlns:a16="http://schemas.microsoft.com/office/drawing/2014/main" id="{2C08E7A8-8001-45B7-A3CC-BC6653DDAE47}"/>
              </a:ext>
            </a:extLst>
          </p:cNvPr>
          <p:cNvSpPr txBox="1"/>
          <p:nvPr/>
        </p:nvSpPr>
        <p:spPr>
          <a:xfrm>
            <a:off x="3669778" y="2434997"/>
            <a:ext cx="3217762" cy="769441"/>
          </a:xfrm>
          <a:prstGeom prst="rect">
            <a:avLst/>
          </a:prstGeom>
          <a:noFill/>
        </p:spPr>
        <p:txBody>
          <a:bodyPr wrap="square" rtlCol="0">
            <a:spAutoFit/>
          </a:bodyPr>
          <a:lstStyle/>
          <a:p>
            <a:pPr algn="ctr"/>
            <a:r>
              <a:rPr lang="en-US" sz="4400" dirty="0">
                <a:latin typeface="Montserrat" panose="00000500000000000000"/>
              </a:rPr>
              <a:t>Thank you</a:t>
            </a:r>
            <a:endParaRPr lang="en-US" dirty="0">
              <a:latin typeface="Montserrat" panose="00000500000000000000"/>
            </a:endParaRPr>
          </a:p>
        </p:txBody>
      </p:sp>
    </p:spTree>
    <p:extLst>
      <p:ext uri="{BB962C8B-B14F-4D97-AF65-F5344CB8AC3E}">
        <p14:creationId xmlns:p14="http://schemas.microsoft.com/office/powerpoint/2010/main" val="300321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66" y="1297682"/>
            <a:ext cx="5902534" cy="3214345"/>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DF289F52-ABA8-4832-A8E3-5D8AC767E004}"/>
              </a:ext>
            </a:extLst>
          </p:cNvPr>
          <p:cNvSpPr>
            <a:spLocks noGrp="1"/>
          </p:cNvSpPr>
          <p:nvPr>
            <p:ph type="title"/>
          </p:nvPr>
        </p:nvSpPr>
        <p:spPr>
          <a:xfrm>
            <a:off x="7304706" y="2582080"/>
            <a:ext cx="3421699" cy="1325563"/>
          </a:xfrm>
        </p:spPr>
        <p:txBody>
          <a:bodyPr>
            <a:normAutofit/>
          </a:bodyPr>
          <a:lstStyle/>
          <a:p>
            <a:r>
              <a:rPr lang="en-US" sz="4800" b="1" dirty="0">
                <a:solidFill>
                  <a:srgbClr val="0F2E50"/>
                </a:solidFill>
                <a:latin typeface="Montserrat"/>
                <a:cs typeface="Calibri Light"/>
              </a:rPr>
              <a:t>Questions?</a:t>
            </a:r>
            <a:r>
              <a:rPr lang="en-US" sz="4800" b="1" dirty="0">
                <a:latin typeface="Montserrat"/>
                <a:cs typeface="Calibri Light"/>
              </a:rPr>
              <a:t> </a:t>
            </a:r>
            <a:endParaRPr lang="en-US" sz="4800" b="1" dirty="0">
              <a:latin typeface="Montserrat"/>
            </a:endParaRPr>
          </a:p>
        </p:txBody>
      </p:sp>
      <p:cxnSp>
        <p:nvCxnSpPr>
          <p:cNvPr id="7" name="Straight Connector 6">
            <a:extLst>
              <a:ext uri="{FF2B5EF4-FFF2-40B4-BE49-F238E27FC236}">
                <a16:creationId xmlns:a16="http://schemas.microsoft.com/office/drawing/2014/main" id="{D42FA990-973B-4F92-A9B2-4F0591EBEE20}"/>
              </a:ext>
            </a:extLst>
          </p:cNvPr>
          <p:cNvCxnSpPr>
            <a:cxnSpLocks/>
          </p:cNvCxnSpPr>
          <p:nvPr/>
        </p:nvCxnSpPr>
        <p:spPr>
          <a:xfrm flipH="1">
            <a:off x="4651850" y="328591"/>
            <a:ext cx="3856997" cy="5152525"/>
          </a:xfrm>
          <a:prstGeom prst="line">
            <a:avLst/>
          </a:prstGeom>
          <a:ln w="28575">
            <a:solidFill>
              <a:srgbClr val="24AA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73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DF289F52-ABA8-4832-A8E3-5D8AC767E004}"/>
              </a:ext>
            </a:extLst>
          </p:cNvPr>
          <p:cNvSpPr>
            <a:spLocks noGrp="1"/>
          </p:cNvSpPr>
          <p:nvPr>
            <p:ph type="title"/>
          </p:nvPr>
        </p:nvSpPr>
        <p:spPr>
          <a:xfrm>
            <a:off x="821773" y="2138733"/>
            <a:ext cx="2808449" cy="1325563"/>
          </a:xfrm>
        </p:spPr>
        <p:txBody>
          <a:bodyPr>
            <a:normAutofit/>
          </a:bodyPr>
          <a:lstStyle/>
          <a:p>
            <a:r>
              <a:rPr lang="en-US" sz="5400" dirty="0">
                <a:latin typeface="Montserrat"/>
                <a:cs typeface="Calibri Light"/>
              </a:rPr>
              <a:t>Panel </a:t>
            </a:r>
            <a:endParaRPr lang="en-US" sz="5400" dirty="0">
              <a:latin typeface="Montserrat"/>
            </a:endParaRPr>
          </a:p>
        </p:txBody>
      </p:sp>
      <p:sp>
        <p:nvSpPr>
          <p:cNvPr id="6" name="Content Placeholder 5">
            <a:extLst>
              <a:ext uri="{FF2B5EF4-FFF2-40B4-BE49-F238E27FC236}">
                <a16:creationId xmlns:a16="http://schemas.microsoft.com/office/drawing/2014/main" id="{57CF49B8-8766-403E-8A94-0C7B9747D140}"/>
              </a:ext>
            </a:extLst>
          </p:cNvPr>
          <p:cNvSpPr>
            <a:spLocks noGrp="1"/>
          </p:cNvSpPr>
          <p:nvPr>
            <p:ph idx="1"/>
          </p:nvPr>
        </p:nvSpPr>
        <p:spPr>
          <a:xfrm>
            <a:off x="4259902" y="780394"/>
            <a:ext cx="7707184" cy="5024303"/>
          </a:xfrm>
        </p:spPr>
        <p:txBody>
          <a:bodyPr vert="horz" lIns="91440" tIns="45720" rIns="91440" bIns="45720" rtlCol="0" anchor="t">
            <a:normAutofit fontScale="77500" lnSpcReduction="20000"/>
          </a:bodyPr>
          <a:lstStyle/>
          <a:p>
            <a:pPr marL="0" indent="0">
              <a:buNone/>
            </a:pPr>
            <a:r>
              <a:rPr lang="en-US" b="1" dirty="0">
                <a:solidFill>
                  <a:srgbClr val="24AAE1"/>
                </a:solidFill>
                <a:latin typeface="Montserrat"/>
                <a:ea typeface="+mn-lt"/>
                <a:cs typeface="+mn-lt"/>
              </a:rPr>
              <a:t>Jake Brymner </a:t>
            </a:r>
            <a:r>
              <a:rPr lang="en-US" sz="2400" i="1" dirty="0">
                <a:solidFill>
                  <a:srgbClr val="0F2E50"/>
                </a:solidFill>
                <a:latin typeface="Montserrat"/>
                <a:ea typeface="+mn-lt"/>
                <a:cs typeface="+mn-lt"/>
              </a:rPr>
              <a:t>(Moderator) </a:t>
            </a:r>
            <a:endParaRPr lang="en-US" i="1" dirty="0">
              <a:solidFill>
                <a:srgbClr val="0F2E50"/>
              </a:solidFill>
              <a:latin typeface="Montserrat"/>
              <a:ea typeface="+mn-lt"/>
              <a:cs typeface="+mn-lt"/>
            </a:endParaRPr>
          </a:p>
          <a:p>
            <a:pPr marL="0" indent="0">
              <a:buNone/>
            </a:pPr>
            <a:r>
              <a:rPr lang="en-US" dirty="0">
                <a:solidFill>
                  <a:srgbClr val="0F2E50"/>
                </a:solidFill>
                <a:latin typeface="Montserrat"/>
                <a:ea typeface="+mn-lt"/>
                <a:cs typeface="+mn-lt"/>
              </a:rPr>
              <a:t>Director of Government &amp; External Relations, CSAC</a:t>
            </a:r>
          </a:p>
          <a:p>
            <a:pPr marL="0" indent="0">
              <a:buNone/>
            </a:pPr>
            <a:endParaRPr lang="en-US" b="1" dirty="0">
              <a:solidFill>
                <a:srgbClr val="24AAE1"/>
              </a:solidFill>
              <a:latin typeface="Montserrat"/>
              <a:ea typeface="+mn-lt"/>
              <a:cs typeface="+mn-lt"/>
            </a:endParaRPr>
          </a:p>
          <a:p>
            <a:pPr marL="0" indent="0">
              <a:buNone/>
            </a:pPr>
            <a:r>
              <a:rPr lang="en-US" b="1" dirty="0">
                <a:solidFill>
                  <a:srgbClr val="24AAE1"/>
                </a:solidFill>
                <a:latin typeface="Montserrat"/>
                <a:ea typeface="+mn-lt"/>
                <a:cs typeface="+mn-lt"/>
              </a:rPr>
              <a:t>Nancy Jodaitis</a:t>
            </a:r>
            <a:endParaRPr lang="en-US" b="1" dirty="0">
              <a:latin typeface="Montserrat"/>
              <a:ea typeface="+mn-lt"/>
              <a:cs typeface="+mn-lt"/>
            </a:endParaRPr>
          </a:p>
          <a:p>
            <a:pPr marL="0" indent="0">
              <a:buNone/>
            </a:pPr>
            <a:r>
              <a:rPr lang="en-US" dirty="0">
                <a:solidFill>
                  <a:srgbClr val="0F2E50"/>
                </a:solidFill>
                <a:latin typeface="Montserrat"/>
                <a:ea typeface="+mn-lt"/>
                <a:cs typeface="+mn-lt"/>
              </a:rPr>
              <a:t>Director of Higher Education, Immigrants Rising</a:t>
            </a:r>
            <a:r>
              <a:rPr lang="en-US" b="1" dirty="0">
                <a:solidFill>
                  <a:srgbClr val="0F2E50"/>
                </a:solidFill>
                <a:latin typeface="Montserrat"/>
                <a:ea typeface="+mn-lt"/>
                <a:cs typeface="+mn-lt"/>
              </a:rPr>
              <a:t> </a:t>
            </a:r>
            <a:endParaRPr lang="en-US" dirty="0">
              <a:solidFill>
                <a:srgbClr val="0F2E50"/>
              </a:solidFill>
              <a:latin typeface="Montserrat"/>
              <a:ea typeface="+mn-lt"/>
              <a:cs typeface="+mn-lt"/>
            </a:endParaRPr>
          </a:p>
          <a:p>
            <a:pPr marL="0" indent="0">
              <a:buNone/>
            </a:pPr>
            <a:r>
              <a:rPr lang="en-US" b="1" dirty="0">
                <a:solidFill>
                  <a:srgbClr val="24AAE1"/>
                </a:solidFill>
                <a:latin typeface="Montserrat"/>
                <a:ea typeface="+mn-lt"/>
                <a:cs typeface="+mn-lt"/>
              </a:rPr>
              <a:t>Erik Ramirez</a:t>
            </a:r>
          </a:p>
          <a:p>
            <a:pPr marL="0" indent="0">
              <a:buNone/>
            </a:pPr>
            <a:r>
              <a:rPr lang="en-US" dirty="0">
                <a:solidFill>
                  <a:srgbClr val="0F2E50"/>
                </a:solidFill>
                <a:latin typeface="Montserrat"/>
                <a:ea typeface="+mn-lt"/>
                <a:cs typeface="+mn-lt"/>
              </a:rPr>
              <a:t>Program Coordinator, Dreamer Resource Center, Sacramento State University </a:t>
            </a:r>
            <a:endParaRPr lang="en-US" dirty="0">
              <a:solidFill>
                <a:srgbClr val="0F2E50"/>
              </a:solidFill>
              <a:latin typeface="Montserrat"/>
              <a:cs typeface="Calibri"/>
            </a:endParaRPr>
          </a:p>
          <a:p>
            <a:pPr marL="0" indent="0">
              <a:buNone/>
            </a:pPr>
            <a:r>
              <a:rPr lang="en-US" b="1" dirty="0">
                <a:solidFill>
                  <a:srgbClr val="24AAE1"/>
                </a:solidFill>
                <a:latin typeface="Montserrat"/>
                <a:ea typeface="+mn-lt"/>
                <a:cs typeface="+mn-lt"/>
              </a:rPr>
              <a:t>Fatima Hernandez</a:t>
            </a:r>
          </a:p>
          <a:p>
            <a:pPr marL="0" indent="0">
              <a:buNone/>
            </a:pPr>
            <a:r>
              <a:rPr lang="en-US" dirty="0">
                <a:solidFill>
                  <a:srgbClr val="0F2E50"/>
                </a:solidFill>
                <a:latin typeface="Montserrat"/>
                <a:ea typeface="+mn-lt"/>
                <a:cs typeface="+mn-lt"/>
              </a:rPr>
              <a:t>Student, San Joaquin Delta College </a:t>
            </a:r>
            <a:endParaRPr lang="en-US" dirty="0">
              <a:solidFill>
                <a:srgbClr val="0F2E50"/>
              </a:solidFill>
              <a:latin typeface="Montserrat"/>
              <a:cs typeface="Calibri"/>
            </a:endParaRPr>
          </a:p>
          <a:p>
            <a:pPr marL="0" indent="0">
              <a:buNone/>
            </a:pPr>
            <a:r>
              <a:rPr lang="en-US" b="1" dirty="0">
                <a:solidFill>
                  <a:srgbClr val="24AAE1"/>
                </a:solidFill>
                <a:latin typeface="Montserrat"/>
                <a:ea typeface="+mn-lt"/>
                <a:cs typeface="+mn-lt"/>
              </a:rPr>
              <a:t>Michelle Segura Padilla</a:t>
            </a:r>
          </a:p>
          <a:p>
            <a:pPr marL="0" indent="0">
              <a:buNone/>
            </a:pPr>
            <a:r>
              <a:rPr lang="en-US" dirty="0">
                <a:solidFill>
                  <a:srgbClr val="0F2E50"/>
                </a:solidFill>
                <a:latin typeface="Montserrat"/>
                <a:ea typeface="+mn-lt"/>
                <a:cs typeface="+mn-lt"/>
              </a:rPr>
              <a:t>Graduate student, CSU Los Angeles </a:t>
            </a:r>
          </a:p>
          <a:p>
            <a:pPr marL="0" indent="0">
              <a:buNone/>
            </a:pPr>
            <a:r>
              <a:rPr lang="en-US" dirty="0">
                <a:solidFill>
                  <a:srgbClr val="0F2E50"/>
                </a:solidFill>
                <a:latin typeface="Montserrat"/>
                <a:ea typeface="+mn-lt"/>
                <a:cs typeface="+mn-lt"/>
              </a:rPr>
              <a:t>Attended LA Trade-Tech College &amp; transferred to CSU Long Beach </a:t>
            </a:r>
          </a:p>
          <a:p>
            <a:pPr marL="0" indent="0">
              <a:buNone/>
            </a:pPr>
            <a:endParaRPr lang="en-US" dirty="0">
              <a:solidFill>
                <a:srgbClr val="0F2E50"/>
              </a:solidFill>
              <a:latin typeface="Montserrat"/>
              <a:ea typeface="+mn-lt"/>
              <a:cs typeface="+mn-lt"/>
            </a:endParaRPr>
          </a:p>
        </p:txBody>
      </p:sp>
      <p:cxnSp>
        <p:nvCxnSpPr>
          <p:cNvPr id="8" name="Straight Connector 7">
            <a:extLst>
              <a:ext uri="{FF2B5EF4-FFF2-40B4-BE49-F238E27FC236}">
                <a16:creationId xmlns:a16="http://schemas.microsoft.com/office/drawing/2014/main" id="{17535732-53E8-4C05-9BD1-CA88E7F132C5}"/>
              </a:ext>
            </a:extLst>
          </p:cNvPr>
          <p:cNvCxnSpPr>
            <a:cxnSpLocks/>
          </p:cNvCxnSpPr>
          <p:nvPr/>
        </p:nvCxnSpPr>
        <p:spPr>
          <a:xfrm>
            <a:off x="4123180" y="788646"/>
            <a:ext cx="0" cy="4621876"/>
          </a:xfrm>
          <a:prstGeom prst="line">
            <a:avLst/>
          </a:prstGeom>
          <a:ln w="28575">
            <a:solidFill>
              <a:srgbClr val="24AA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359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DF289F52-ABA8-4832-A8E3-5D8AC767E004}"/>
              </a:ext>
            </a:extLst>
          </p:cNvPr>
          <p:cNvSpPr>
            <a:spLocks noGrp="1"/>
          </p:cNvSpPr>
          <p:nvPr>
            <p:ph type="title"/>
          </p:nvPr>
        </p:nvSpPr>
        <p:spPr>
          <a:xfrm>
            <a:off x="3209865" y="229496"/>
            <a:ext cx="8762695" cy="982292"/>
          </a:xfrm>
        </p:spPr>
        <p:txBody>
          <a:bodyPr>
            <a:noAutofit/>
          </a:bodyPr>
          <a:lstStyle/>
          <a:p>
            <a:pPr algn="r"/>
            <a:r>
              <a:rPr lang="en-US" sz="3200" dirty="0">
                <a:latin typeface="Montserrat"/>
                <a:cs typeface="Calibri Light"/>
              </a:rPr>
              <a:t>Resources to Support Undocumented Students </a:t>
            </a:r>
            <a:r>
              <a:rPr lang="en-US" sz="1600" dirty="0">
                <a:latin typeface="Montserrat"/>
                <a:cs typeface="Calibri Light"/>
              </a:rPr>
              <a:t>immigrantsrising.org</a:t>
            </a:r>
            <a:endParaRPr lang="en-US" sz="1600" dirty="0">
              <a:latin typeface="Montserrat"/>
            </a:endParaRPr>
          </a:p>
        </p:txBody>
      </p:sp>
      <p:pic>
        <p:nvPicPr>
          <p:cNvPr id="7" name="Content Placeholder 6" descr="A screenshot of a cell phone&#10;&#10;Description automatically generated">
            <a:extLst>
              <a:ext uri="{FF2B5EF4-FFF2-40B4-BE49-F238E27FC236}">
                <a16:creationId xmlns:a16="http://schemas.microsoft.com/office/drawing/2014/main" id="{352EF2A6-7CB0-40AC-9092-5C4FB1428B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418" y="1232830"/>
            <a:ext cx="3700011" cy="4231315"/>
          </a:xfrm>
        </p:spPr>
      </p:pic>
      <p:pic>
        <p:nvPicPr>
          <p:cNvPr id="15" name="Picture 14" descr="A close up of a logo&#10;&#10;Description automatically generated">
            <a:extLst>
              <a:ext uri="{FF2B5EF4-FFF2-40B4-BE49-F238E27FC236}">
                <a16:creationId xmlns:a16="http://schemas.microsoft.com/office/drawing/2014/main" id="{F8CF8C68-8E2D-4D7C-A326-6170D0D78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561" y="3082888"/>
            <a:ext cx="6625050" cy="755092"/>
          </a:xfrm>
          <a:prstGeom prst="rect">
            <a:avLst/>
          </a:prstGeom>
        </p:spPr>
      </p:pic>
      <p:pic>
        <p:nvPicPr>
          <p:cNvPr id="17" name="Picture 16">
            <a:extLst>
              <a:ext uri="{FF2B5EF4-FFF2-40B4-BE49-F238E27FC236}">
                <a16:creationId xmlns:a16="http://schemas.microsoft.com/office/drawing/2014/main" id="{A0BE4F29-61BF-4D91-AD8A-914D6CD6A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565" y="1496437"/>
            <a:ext cx="6743359" cy="982292"/>
          </a:xfrm>
          <a:prstGeom prst="rect">
            <a:avLst/>
          </a:prstGeom>
        </p:spPr>
      </p:pic>
      <p:cxnSp>
        <p:nvCxnSpPr>
          <p:cNvPr id="18" name="Straight Connector 17">
            <a:extLst>
              <a:ext uri="{FF2B5EF4-FFF2-40B4-BE49-F238E27FC236}">
                <a16:creationId xmlns:a16="http://schemas.microsoft.com/office/drawing/2014/main" id="{68F9A383-A91C-4BAF-8E51-52BB124580C7}"/>
              </a:ext>
            </a:extLst>
          </p:cNvPr>
          <p:cNvCxnSpPr>
            <a:cxnSpLocks/>
          </p:cNvCxnSpPr>
          <p:nvPr/>
        </p:nvCxnSpPr>
        <p:spPr>
          <a:xfrm flipH="1">
            <a:off x="4614924" y="1104243"/>
            <a:ext cx="6241144" cy="0"/>
          </a:xfrm>
          <a:prstGeom prst="line">
            <a:avLst/>
          </a:prstGeom>
          <a:ln w="28575">
            <a:solidFill>
              <a:srgbClr val="24AAE1"/>
            </a:solidFill>
          </a:ln>
        </p:spPr>
        <p:style>
          <a:lnRef idx="1">
            <a:schemeClr val="accent1"/>
          </a:lnRef>
          <a:fillRef idx="0">
            <a:schemeClr val="accent1"/>
          </a:fillRef>
          <a:effectRef idx="0">
            <a:schemeClr val="accent1"/>
          </a:effectRef>
          <a:fontRef idx="minor">
            <a:schemeClr val="tx1"/>
          </a:fontRef>
        </p:style>
      </p:cxnSp>
      <p:pic>
        <p:nvPicPr>
          <p:cNvPr id="27" name="Picture 26" descr="A close up of a logo&#10;&#10;Description automatically generated">
            <a:extLst>
              <a:ext uri="{FF2B5EF4-FFF2-40B4-BE49-F238E27FC236}">
                <a16:creationId xmlns:a16="http://schemas.microsoft.com/office/drawing/2014/main" id="{D7035216-1BF3-4C44-A0FB-3CFFCF2EA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4924" y="4160974"/>
            <a:ext cx="6596640" cy="982298"/>
          </a:xfrm>
          <a:prstGeom prst="rect">
            <a:avLst/>
          </a:prstGeom>
        </p:spPr>
      </p:pic>
    </p:spTree>
    <p:extLst>
      <p:ext uri="{BB962C8B-B14F-4D97-AF65-F5344CB8AC3E}">
        <p14:creationId xmlns:p14="http://schemas.microsoft.com/office/powerpoint/2010/main" val="134781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66" y="1297682"/>
            <a:ext cx="5902534" cy="3214345"/>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DF289F52-ABA8-4832-A8E3-5D8AC767E004}"/>
              </a:ext>
            </a:extLst>
          </p:cNvPr>
          <p:cNvSpPr>
            <a:spLocks noGrp="1"/>
          </p:cNvSpPr>
          <p:nvPr>
            <p:ph type="title"/>
          </p:nvPr>
        </p:nvSpPr>
        <p:spPr>
          <a:xfrm>
            <a:off x="7304706" y="2582080"/>
            <a:ext cx="3421699" cy="1325563"/>
          </a:xfrm>
        </p:spPr>
        <p:txBody>
          <a:bodyPr>
            <a:normAutofit/>
          </a:bodyPr>
          <a:lstStyle/>
          <a:p>
            <a:r>
              <a:rPr lang="en-US" sz="4800" b="1" dirty="0">
                <a:solidFill>
                  <a:srgbClr val="0F2E50"/>
                </a:solidFill>
                <a:latin typeface="Montserrat"/>
                <a:cs typeface="Calibri Light"/>
              </a:rPr>
              <a:t>Questions?</a:t>
            </a:r>
            <a:r>
              <a:rPr lang="en-US" sz="4800" b="1" dirty="0">
                <a:latin typeface="Montserrat"/>
                <a:cs typeface="Calibri Light"/>
              </a:rPr>
              <a:t> </a:t>
            </a:r>
            <a:endParaRPr lang="en-US" sz="4800" b="1" dirty="0">
              <a:latin typeface="Montserrat"/>
            </a:endParaRPr>
          </a:p>
        </p:txBody>
      </p:sp>
      <p:cxnSp>
        <p:nvCxnSpPr>
          <p:cNvPr id="7" name="Straight Connector 6">
            <a:extLst>
              <a:ext uri="{FF2B5EF4-FFF2-40B4-BE49-F238E27FC236}">
                <a16:creationId xmlns:a16="http://schemas.microsoft.com/office/drawing/2014/main" id="{D42FA990-973B-4F92-A9B2-4F0591EBEE20}"/>
              </a:ext>
            </a:extLst>
          </p:cNvPr>
          <p:cNvCxnSpPr>
            <a:cxnSpLocks/>
          </p:cNvCxnSpPr>
          <p:nvPr/>
        </p:nvCxnSpPr>
        <p:spPr>
          <a:xfrm flipH="1">
            <a:off x="4651850" y="328591"/>
            <a:ext cx="3856997" cy="5152525"/>
          </a:xfrm>
          <a:prstGeom prst="line">
            <a:avLst/>
          </a:prstGeom>
          <a:ln w="28575">
            <a:solidFill>
              <a:srgbClr val="24AA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43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92523-F479-4019-96C0-202FCBFB4773}"/>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Slide 6</a:t>
            </a:r>
          </a:p>
        </p:txBody>
      </p:sp>
      <p:pic>
        <p:nvPicPr>
          <p:cNvPr id="28" name="Picture 27" descr="California Student Aid Commission Logo">
            <a:extLst>
              <a:ext uri="{FF2B5EF4-FFF2-40B4-BE49-F238E27FC236}">
                <a16:creationId xmlns:a16="http://schemas.microsoft.com/office/drawing/2014/main" id="{982A4353-F932-4387-B218-8B97F3533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sp>
        <p:nvSpPr>
          <p:cNvPr id="2" name="TextBox 1">
            <a:extLst>
              <a:ext uri="{FF2B5EF4-FFF2-40B4-BE49-F238E27FC236}">
                <a16:creationId xmlns:a16="http://schemas.microsoft.com/office/drawing/2014/main" id="{FA6FDF3D-12AD-4CD2-80E4-866025A6EB7E}"/>
              </a:ext>
            </a:extLst>
          </p:cNvPr>
          <p:cNvSpPr txBox="1"/>
          <p:nvPr/>
        </p:nvSpPr>
        <p:spPr>
          <a:xfrm>
            <a:off x="2157855" y="1021130"/>
            <a:ext cx="8244348" cy="523220"/>
          </a:xfrm>
          <a:prstGeom prst="rect">
            <a:avLst/>
          </a:prstGeom>
          <a:noFill/>
        </p:spPr>
        <p:txBody>
          <a:bodyPr wrap="square" rtlCol="0">
            <a:spAutoFit/>
          </a:bodyPr>
          <a:lstStyle/>
          <a:p>
            <a:pPr algn="ctr"/>
            <a:r>
              <a:rPr lang="en-US" sz="2800">
                <a:solidFill>
                  <a:srgbClr val="0F2E50"/>
                </a:solidFill>
                <a:latin typeface="Montserrat" panose="00000500000000000000" pitchFamily="2" charset="0"/>
                <a:cs typeface="Helvetica" panose="020B0604020202020204" pitchFamily="34" charset="0"/>
              </a:rPr>
              <a:t>Engage with us on Social Media</a:t>
            </a:r>
          </a:p>
        </p:txBody>
      </p:sp>
      <p:pic>
        <p:nvPicPr>
          <p:cNvPr id="10" name="Picture 9" descr="Twitter Logo">
            <a:extLst>
              <a:ext uri="{FF2B5EF4-FFF2-40B4-BE49-F238E27FC236}">
                <a16:creationId xmlns:a16="http://schemas.microsoft.com/office/drawing/2014/main" id="{EA8E0245-ADF5-4E17-A20C-C8DB1502F7D6}"/>
              </a:ext>
            </a:extLst>
          </p:cNvPr>
          <p:cNvPicPr>
            <a:picLocks noChangeAspect="1"/>
          </p:cNvPicPr>
          <p:nvPr/>
        </p:nvPicPr>
        <p:blipFill>
          <a:blip r:embed="rId3"/>
          <a:stretch>
            <a:fillRect/>
          </a:stretch>
        </p:blipFill>
        <p:spPr>
          <a:xfrm>
            <a:off x="3559727" y="1811103"/>
            <a:ext cx="532248" cy="470567"/>
          </a:xfrm>
          <a:prstGeom prst="rect">
            <a:avLst/>
          </a:prstGeom>
        </p:spPr>
      </p:pic>
      <p:sp>
        <p:nvSpPr>
          <p:cNvPr id="11" name="TextBox 10">
            <a:extLst>
              <a:ext uri="{FF2B5EF4-FFF2-40B4-BE49-F238E27FC236}">
                <a16:creationId xmlns:a16="http://schemas.microsoft.com/office/drawing/2014/main" id="{AF401879-76A2-43A7-8E62-C3AA6AF5EAE9}"/>
              </a:ext>
            </a:extLst>
          </p:cNvPr>
          <p:cNvSpPr txBox="1"/>
          <p:nvPr/>
        </p:nvSpPr>
        <p:spPr>
          <a:xfrm>
            <a:off x="4124122" y="1796525"/>
            <a:ext cx="4173793" cy="369332"/>
          </a:xfrm>
          <a:prstGeom prst="rect">
            <a:avLst/>
          </a:prstGeom>
          <a:noFill/>
        </p:spPr>
        <p:txBody>
          <a:bodyPr wrap="square" rtlCol="0">
            <a:spAutoFit/>
          </a:bodyPr>
          <a:lstStyle/>
          <a:p>
            <a:r>
              <a:rPr lang="en-US" dirty="0">
                <a:solidFill>
                  <a:srgbClr val="0F2E50"/>
                </a:solidFill>
                <a:latin typeface="Montserrat" panose="00000500000000000000" pitchFamily="2" charset="0"/>
                <a:cs typeface="Helvetica" panose="020B0604020202020204" pitchFamily="34" charset="0"/>
              </a:rPr>
              <a:t>@CAStudentAid</a:t>
            </a:r>
          </a:p>
        </p:txBody>
      </p:sp>
      <p:pic>
        <p:nvPicPr>
          <p:cNvPr id="13" name="Picture 12" descr="Instagram Logo">
            <a:extLst>
              <a:ext uri="{FF2B5EF4-FFF2-40B4-BE49-F238E27FC236}">
                <a16:creationId xmlns:a16="http://schemas.microsoft.com/office/drawing/2014/main" id="{D9A2698A-81EB-4C13-9ABA-CA1CAE75EE54}"/>
              </a:ext>
            </a:extLst>
          </p:cNvPr>
          <p:cNvPicPr>
            <a:picLocks noChangeAspect="1"/>
          </p:cNvPicPr>
          <p:nvPr/>
        </p:nvPicPr>
        <p:blipFill>
          <a:blip r:embed="rId4"/>
          <a:stretch>
            <a:fillRect/>
          </a:stretch>
        </p:blipFill>
        <p:spPr>
          <a:xfrm>
            <a:off x="3570773" y="2526361"/>
            <a:ext cx="477874" cy="476800"/>
          </a:xfrm>
          <a:prstGeom prst="rect">
            <a:avLst/>
          </a:prstGeom>
        </p:spPr>
      </p:pic>
      <p:sp>
        <p:nvSpPr>
          <p:cNvPr id="15" name="TextBox 14">
            <a:extLst>
              <a:ext uri="{FF2B5EF4-FFF2-40B4-BE49-F238E27FC236}">
                <a16:creationId xmlns:a16="http://schemas.microsoft.com/office/drawing/2014/main" id="{64E91BF8-F5A8-4702-9BED-6A08472F619C}"/>
              </a:ext>
            </a:extLst>
          </p:cNvPr>
          <p:cNvSpPr txBox="1"/>
          <p:nvPr/>
        </p:nvSpPr>
        <p:spPr>
          <a:xfrm>
            <a:off x="4124122" y="2581896"/>
            <a:ext cx="4173793" cy="369332"/>
          </a:xfrm>
          <a:prstGeom prst="rect">
            <a:avLst/>
          </a:prstGeom>
          <a:noFill/>
        </p:spPr>
        <p:txBody>
          <a:bodyPr wrap="square" rtlCol="0">
            <a:spAutoFit/>
          </a:bodyPr>
          <a:lstStyle/>
          <a:p>
            <a:r>
              <a:rPr lang="en-US" dirty="0">
                <a:solidFill>
                  <a:srgbClr val="0F2E50"/>
                </a:solidFill>
                <a:latin typeface="Montserrat" panose="00000500000000000000" pitchFamily="2" charset="0"/>
                <a:cs typeface="Helvetica" panose="020B0604020202020204" pitchFamily="34" charset="0"/>
              </a:rPr>
              <a:t>@CAStudentAid</a:t>
            </a:r>
          </a:p>
        </p:txBody>
      </p:sp>
      <p:pic>
        <p:nvPicPr>
          <p:cNvPr id="17" name="Picture 16" descr="Facebook Logo">
            <a:extLst>
              <a:ext uri="{FF2B5EF4-FFF2-40B4-BE49-F238E27FC236}">
                <a16:creationId xmlns:a16="http://schemas.microsoft.com/office/drawing/2014/main" id="{4A79FDCC-BE9A-439A-A4E9-80228F9991DA}"/>
              </a:ext>
            </a:extLst>
          </p:cNvPr>
          <p:cNvPicPr>
            <a:picLocks noChangeAspect="1"/>
          </p:cNvPicPr>
          <p:nvPr/>
        </p:nvPicPr>
        <p:blipFill>
          <a:blip r:embed="rId5"/>
          <a:stretch>
            <a:fillRect/>
          </a:stretch>
        </p:blipFill>
        <p:spPr>
          <a:xfrm>
            <a:off x="3551670" y="3278460"/>
            <a:ext cx="540305" cy="568556"/>
          </a:xfrm>
          <a:prstGeom prst="rect">
            <a:avLst/>
          </a:prstGeom>
        </p:spPr>
      </p:pic>
      <p:sp>
        <p:nvSpPr>
          <p:cNvPr id="19" name="TextBox 18">
            <a:extLst>
              <a:ext uri="{FF2B5EF4-FFF2-40B4-BE49-F238E27FC236}">
                <a16:creationId xmlns:a16="http://schemas.microsoft.com/office/drawing/2014/main" id="{F233A76B-6A25-472D-A03E-700B05D72845}"/>
              </a:ext>
            </a:extLst>
          </p:cNvPr>
          <p:cNvSpPr txBox="1"/>
          <p:nvPr/>
        </p:nvSpPr>
        <p:spPr>
          <a:xfrm>
            <a:off x="4175741" y="3278460"/>
            <a:ext cx="5006050" cy="369332"/>
          </a:xfrm>
          <a:prstGeom prst="rect">
            <a:avLst/>
          </a:prstGeom>
          <a:noFill/>
        </p:spPr>
        <p:txBody>
          <a:bodyPr wrap="square" rtlCol="0">
            <a:spAutoFit/>
          </a:bodyPr>
          <a:lstStyle/>
          <a:p>
            <a:r>
              <a:rPr lang="en-US">
                <a:latin typeface="Montserrat" panose="00000500000000000000" pitchFamily="2" charset="0"/>
                <a:cs typeface="Helvetica" panose="020B0604020202020204" pitchFamily="34" charset="0"/>
                <a:hlinkClick r:id="rId6"/>
              </a:rPr>
              <a:t>https://www.facebook.com/calstudentaid</a:t>
            </a:r>
            <a:endParaRPr lang="en-US">
              <a:latin typeface="Montserrat" panose="00000500000000000000" pitchFamily="2" charset="0"/>
              <a:cs typeface="Helvetica" panose="020B0604020202020204" pitchFamily="34" charset="0"/>
            </a:endParaRPr>
          </a:p>
        </p:txBody>
      </p:sp>
      <p:pic>
        <p:nvPicPr>
          <p:cNvPr id="22" name="Picture 21" descr="Linkedin Logo">
            <a:extLst>
              <a:ext uri="{FF2B5EF4-FFF2-40B4-BE49-F238E27FC236}">
                <a16:creationId xmlns:a16="http://schemas.microsoft.com/office/drawing/2014/main" id="{6D41686F-FA7A-49A4-9699-20F1B7835CD6}"/>
              </a:ext>
            </a:extLst>
          </p:cNvPr>
          <p:cNvPicPr>
            <a:picLocks noChangeAspect="1"/>
          </p:cNvPicPr>
          <p:nvPr/>
        </p:nvPicPr>
        <p:blipFill>
          <a:blip r:embed="rId7"/>
          <a:stretch>
            <a:fillRect/>
          </a:stretch>
        </p:blipFill>
        <p:spPr>
          <a:xfrm>
            <a:off x="3471103" y="4050399"/>
            <a:ext cx="637805" cy="631311"/>
          </a:xfrm>
          <a:prstGeom prst="rect">
            <a:avLst/>
          </a:prstGeom>
        </p:spPr>
      </p:pic>
      <p:sp>
        <p:nvSpPr>
          <p:cNvPr id="20" name="TextBox 19">
            <a:extLst>
              <a:ext uri="{FF2B5EF4-FFF2-40B4-BE49-F238E27FC236}">
                <a16:creationId xmlns:a16="http://schemas.microsoft.com/office/drawing/2014/main" id="{BFAB9A2D-55A8-4B95-8370-5B8AD6CD32B0}"/>
              </a:ext>
            </a:extLst>
          </p:cNvPr>
          <p:cNvSpPr txBox="1"/>
          <p:nvPr/>
        </p:nvSpPr>
        <p:spPr>
          <a:xfrm>
            <a:off x="4180439" y="4002032"/>
            <a:ext cx="4807975" cy="646331"/>
          </a:xfrm>
          <a:prstGeom prst="rect">
            <a:avLst/>
          </a:prstGeom>
          <a:noFill/>
        </p:spPr>
        <p:txBody>
          <a:bodyPr wrap="square" rtlCol="0">
            <a:spAutoFit/>
          </a:bodyPr>
          <a:lstStyle/>
          <a:p>
            <a:r>
              <a:rPr lang="en-US">
                <a:latin typeface="Montserrat" panose="00000500000000000000" pitchFamily="2" charset="0"/>
                <a:cs typeface="Helvetica" panose="020B0604020202020204" pitchFamily="34" charset="0"/>
                <a:hlinkClick r:id="rId8"/>
              </a:rPr>
              <a:t>https://www.linkedin.com/in/california-student-aid-commission-69978764</a:t>
            </a:r>
            <a:endParaRPr lang="en-US">
              <a:latin typeface="Montserrat" panose="00000500000000000000" pitchFamily="2" charset="0"/>
              <a:cs typeface="Helvetica" panose="020B0604020202020204" pitchFamily="34" charset="0"/>
            </a:endParaRPr>
          </a:p>
        </p:txBody>
      </p:sp>
      <p:pic>
        <p:nvPicPr>
          <p:cNvPr id="24" name="Picture 23" descr="YouTube Logo">
            <a:extLst>
              <a:ext uri="{FF2B5EF4-FFF2-40B4-BE49-F238E27FC236}">
                <a16:creationId xmlns:a16="http://schemas.microsoft.com/office/drawing/2014/main" id="{5217F0B7-83D5-4D2B-932B-2BF15BBDB1E4}"/>
              </a:ext>
            </a:extLst>
          </p:cNvPr>
          <p:cNvPicPr>
            <a:picLocks noChangeAspect="1"/>
          </p:cNvPicPr>
          <p:nvPr/>
        </p:nvPicPr>
        <p:blipFill>
          <a:blip r:embed="rId9"/>
          <a:stretch>
            <a:fillRect/>
          </a:stretch>
        </p:blipFill>
        <p:spPr>
          <a:xfrm>
            <a:off x="3442735" y="4719957"/>
            <a:ext cx="694539" cy="559723"/>
          </a:xfrm>
          <a:prstGeom prst="rect">
            <a:avLst/>
          </a:prstGeom>
        </p:spPr>
      </p:pic>
      <p:sp>
        <p:nvSpPr>
          <p:cNvPr id="26" name="TextBox 25">
            <a:extLst>
              <a:ext uri="{FF2B5EF4-FFF2-40B4-BE49-F238E27FC236}">
                <a16:creationId xmlns:a16="http://schemas.microsoft.com/office/drawing/2014/main" id="{9DFDBD58-0567-42B1-BBE3-E32745C6F410}"/>
              </a:ext>
            </a:extLst>
          </p:cNvPr>
          <p:cNvSpPr txBox="1"/>
          <p:nvPr/>
        </p:nvSpPr>
        <p:spPr>
          <a:xfrm>
            <a:off x="4137274" y="4804795"/>
            <a:ext cx="5425869" cy="369332"/>
          </a:xfrm>
          <a:prstGeom prst="rect">
            <a:avLst/>
          </a:prstGeom>
          <a:noFill/>
        </p:spPr>
        <p:txBody>
          <a:bodyPr wrap="square" rtlCol="0">
            <a:spAutoFit/>
          </a:bodyPr>
          <a:lstStyle/>
          <a:p>
            <a:r>
              <a:rPr lang="en-US">
                <a:latin typeface="Montserrat" panose="00000500000000000000" pitchFamily="2" charset="0"/>
                <a:cs typeface="Helvetica" panose="020B0604020202020204" pitchFamily="34" charset="0"/>
                <a:hlinkClick r:id="rId10"/>
              </a:rPr>
              <a:t>https://www.youtube.com/user/CaStudentAid</a:t>
            </a:r>
            <a:endParaRPr lang="en-US">
              <a:latin typeface="Montserrat" panose="00000500000000000000" pitchFamily="2" charset="0"/>
              <a:cs typeface="Helvetica" panose="020B0604020202020204" pitchFamily="34" charset="0"/>
            </a:endParaRPr>
          </a:p>
        </p:txBody>
      </p:sp>
      <p:grpSp>
        <p:nvGrpSpPr>
          <p:cNvPr id="5" name="Group 4">
            <a:extLst>
              <a:ext uri="{FF2B5EF4-FFF2-40B4-BE49-F238E27FC236}">
                <a16:creationId xmlns:a16="http://schemas.microsoft.com/office/drawing/2014/main" id="{03B402A2-7E55-4BC4-9A27-A6C12209F1C6}"/>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3" name="Rectangle 2">
              <a:extLst>
                <a:ext uri="{FF2B5EF4-FFF2-40B4-BE49-F238E27FC236}">
                  <a16:creationId xmlns:a16="http://schemas.microsoft.com/office/drawing/2014/main" id="{97E734DE-2532-4E86-A651-949C40E5519F}"/>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9220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7A68D3-BD7D-44C5-A86B-9A9EA0EE6995}"/>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Slide 7</a:t>
            </a:r>
          </a:p>
        </p:txBody>
      </p:sp>
      <p:pic>
        <p:nvPicPr>
          <p:cNvPr id="11" name="Picture 10">
            <a:extLst>
              <a:ext uri="{FF2B5EF4-FFF2-40B4-BE49-F238E27FC236}">
                <a16:creationId xmlns:a16="http://schemas.microsoft.com/office/drawing/2014/main" id="{D107E1AB-9C4E-4498-ADC4-E257EBF71CA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pic>
        <p:nvPicPr>
          <p:cNvPr id="5" name="Content Placeholder 3" descr="Collage of Thankyou  in all of the world languages in varying colors and sizes. ">
            <a:extLst>
              <a:ext uri="{FF2B5EF4-FFF2-40B4-BE49-F238E27FC236}">
                <a16:creationId xmlns:a16="http://schemas.microsoft.com/office/drawing/2014/main" id="{D8DC887C-50EB-4E9F-A4A1-638810C88C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998" y="1908800"/>
            <a:ext cx="5409677" cy="3040400"/>
          </a:xfrm>
        </p:spPr>
      </p:pic>
      <p:sp>
        <p:nvSpPr>
          <p:cNvPr id="7" name="TextBox 6">
            <a:extLst>
              <a:ext uri="{FF2B5EF4-FFF2-40B4-BE49-F238E27FC236}">
                <a16:creationId xmlns:a16="http://schemas.microsoft.com/office/drawing/2014/main" id="{D7514B24-A40D-41AB-BA98-08087EC7DFC7}"/>
              </a:ext>
            </a:extLst>
          </p:cNvPr>
          <p:cNvSpPr txBox="1"/>
          <p:nvPr/>
        </p:nvSpPr>
        <p:spPr>
          <a:xfrm>
            <a:off x="4605454" y="1680766"/>
            <a:ext cx="7517535" cy="3662541"/>
          </a:xfrm>
          <a:prstGeom prst="rect">
            <a:avLst/>
          </a:prstGeom>
          <a:noFill/>
        </p:spPr>
        <p:txBody>
          <a:bodyPr wrap="square">
            <a:spAutoFit/>
          </a:bodyPr>
          <a:lstStyle/>
          <a:p>
            <a:pPr marL="0" indent="0" algn="ctr">
              <a:spcBef>
                <a:spcPts val="0"/>
              </a:spcBef>
              <a:buClrTx/>
              <a:buNone/>
              <a:defRPr/>
            </a:pPr>
            <a:r>
              <a:rPr lang="en-US" sz="2800" dirty="0">
                <a:solidFill>
                  <a:srgbClr val="0F2E50"/>
                </a:solidFill>
                <a:latin typeface="Montserrat" panose="00000500000000000000" pitchFamily="2" charset="0"/>
                <a:cs typeface="Arial" panose="020B0604020202020204" pitchFamily="34" charset="0"/>
              </a:rPr>
              <a:t>Websites:</a:t>
            </a:r>
          </a:p>
          <a:p>
            <a:pPr marL="0" indent="0" algn="ctr">
              <a:spcBef>
                <a:spcPts val="0"/>
              </a:spcBef>
              <a:buClrTx/>
              <a:buNone/>
              <a:defRPr/>
            </a:pPr>
            <a:endParaRPr lang="en-US" sz="2400" dirty="0">
              <a:latin typeface="Montserrat" panose="00000500000000000000" pitchFamily="2" charset="0"/>
              <a:cs typeface="Helvetica" panose="020B0604020202020204" pitchFamily="34" charset="0"/>
            </a:endParaRPr>
          </a:p>
          <a:p>
            <a:pPr marL="0" indent="0" algn="ctr">
              <a:spcBef>
                <a:spcPts val="0"/>
              </a:spcBef>
              <a:buClrTx/>
              <a:buNone/>
              <a:defRPr/>
            </a:pPr>
            <a:r>
              <a:rPr lang="en-US" sz="2400" dirty="0">
                <a:solidFill>
                  <a:srgbClr val="0F2E50"/>
                </a:solidFill>
                <a:latin typeface="Montserrat" panose="00000500000000000000" pitchFamily="2" charset="0"/>
                <a:cs typeface="Helvetica" panose="020B0604020202020204" pitchFamily="34" charset="0"/>
              </a:rPr>
              <a:t>csac.ca.gov</a:t>
            </a:r>
          </a:p>
          <a:p>
            <a:pPr marL="0" indent="0" algn="ctr">
              <a:spcBef>
                <a:spcPts val="0"/>
              </a:spcBef>
              <a:buClrTx/>
              <a:buNone/>
              <a:defRPr/>
            </a:pPr>
            <a:r>
              <a:rPr lang="en-US" sz="2400" dirty="0">
                <a:solidFill>
                  <a:srgbClr val="0F2E50"/>
                </a:solidFill>
                <a:latin typeface="Montserrat" panose="00000500000000000000" pitchFamily="2" charset="0"/>
              </a:rPr>
              <a:t>dream.csac.ca.gov</a:t>
            </a:r>
          </a:p>
          <a:p>
            <a:pPr marL="0" indent="0" algn="ctr">
              <a:spcBef>
                <a:spcPts val="0"/>
              </a:spcBef>
              <a:buClrTx/>
              <a:buNone/>
              <a:defRPr/>
            </a:pPr>
            <a:r>
              <a:rPr lang="en-US" sz="2400" dirty="0">
                <a:solidFill>
                  <a:srgbClr val="0F2E50"/>
                </a:solidFill>
                <a:latin typeface="Montserrat" panose="00000500000000000000" pitchFamily="2" charset="0"/>
                <a:cs typeface="Helvetica" panose="020B0604020202020204" pitchFamily="34" charset="0"/>
              </a:rPr>
              <a:t>mygrantinfo.csac.ca.gov</a:t>
            </a:r>
          </a:p>
          <a:p>
            <a:pPr marL="0" indent="0" algn="ctr">
              <a:spcBef>
                <a:spcPts val="0"/>
              </a:spcBef>
              <a:buClrTx/>
              <a:buNone/>
              <a:defRPr/>
            </a:pPr>
            <a:endParaRPr lang="en-US" sz="2400" dirty="0">
              <a:latin typeface="Montserrat" panose="00000500000000000000" pitchFamily="2" charset="0"/>
              <a:cs typeface="Helvetica" panose="020B0604020202020204" pitchFamily="34" charset="0"/>
            </a:endParaRPr>
          </a:p>
          <a:p>
            <a:pPr marL="0" indent="0" algn="ctr">
              <a:spcBef>
                <a:spcPts val="0"/>
              </a:spcBef>
              <a:buClrTx/>
              <a:buNone/>
              <a:defRPr/>
            </a:pPr>
            <a:r>
              <a:rPr lang="en-US" sz="2800" dirty="0">
                <a:solidFill>
                  <a:srgbClr val="0F2E50"/>
                </a:solidFill>
                <a:latin typeface="Montserrat" panose="00000500000000000000" pitchFamily="2" charset="0"/>
                <a:cs typeface="Arial" panose="020B0604020202020204" pitchFamily="34" charset="0"/>
              </a:rPr>
              <a:t>Office Phone: 1-888-224-7268</a:t>
            </a:r>
          </a:p>
          <a:p>
            <a:pPr marL="0" indent="0" algn="ctr">
              <a:spcBef>
                <a:spcPts val="0"/>
              </a:spcBef>
              <a:buClrTx/>
              <a:buNone/>
              <a:defRPr/>
            </a:pPr>
            <a:r>
              <a:rPr lang="en-US" sz="2800" dirty="0">
                <a:solidFill>
                  <a:srgbClr val="0F2E50"/>
                </a:solidFill>
                <a:latin typeface="Montserrat" panose="00000500000000000000" pitchFamily="2" charset="0"/>
                <a:cs typeface="Helvetica" panose="020B0604020202020204" pitchFamily="34" charset="0"/>
              </a:rPr>
              <a:t>Email: </a:t>
            </a:r>
            <a:r>
              <a:rPr lang="en-US" sz="2800" dirty="0">
                <a:solidFill>
                  <a:srgbClr val="0F2E50"/>
                </a:solidFill>
                <a:latin typeface="Montserrat" panose="00000500000000000000" pitchFamily="2" charset="0"/>
                <a:cs typeface="Helvetica" panose="020B0604020202020204" pitchFamily="34" charset="0"/>
                <a:hlinkClick r:id="rId4"/>
              </a:rPr>
              <a:t>StudentSupport@csac.ca.gov</a:t>
            </a:r>
            <a:r>
              <a:rPr lang="en-US" sz="2800" dirty="0">
                <a:solidFill>
                  <a:srgbClr val="0F2E50"/>
                </a:solidFill>
                <a:latin typeface="Montserrat" panose="00000500000000000000" pitchFamily="2" charset="0"/>
                <a:cs typeface="Helvetica" panose="020B0604020202020204" pitchFamily="34" charset="0"/>
              </a:rPr>
              <a:t> (Students)</a:t>
            </a:r>
          </a:p>
          <a:p>
            <a:pPr marL="0" indent="0" algn="ctr">
              <a:spcBef>
                <a:spcPts val="0"/>
              </a:spcBef>
              <a:buClrTx/>
              <a:buNone/>
              <a:defRPr/>
            </a:pPr>
            <a:r>
              <a:rPr lang="en-US" sz="2800" dirty="0">
                <a:solidFill>
                  <a:srgbClr val="0F2E50"/>
                </a:solidFill>
                <a:latin typeface="Montserrat" panose="00000500000000000000" pitchFamily="2" charset="0"/>
                <a:cs typeface="Helvetica" panose="020B0604020202020204" pitchFamily="34" charset="0"/>
                <a:hlinkClick r:id="rId5"/>
              </a:rPr>
              <a:t>SchoolSupport@csac.ca.gov</a:t>
            </a:r>
            <a:r>
              <a:rPr lang="en-US" sz="2800" dirty="0">
                <a:solidFill>
                  <a:srgbClr val="0F2E50"/>
                </a:solidFill>
                <a:latin typeface="Montserrat" panose="00000500000000000000" pitchFamily="2" charset="0"/>
                <a:cs typeface="Helvetica" panose="020B0604020202020204" pitchFamily="34" charset="0"/>
              </a:rPr>
              <a:t> (Admin)</a:t>
            </a:r>
          </a:p>
        </p:txBody>
      </p:sp>
      <p:grpSp>
        <p:nvGrpSpPr>
          <p:cNvPr id="4" name="Group 3">
            <a:extLst>
              <a:ext uri="{FF2B5EF4-FFF2-40B4-BE49-F238E27FC236}">
                <a16:creationId xmlns:a16="http://schemas.microsoft.com/office/drawing/2014/main" id="{B8399DC3-A165-491B-A4A5-88BBB20EC253}"/>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852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770296-A017-491A-9994-D762EADDEF9F}"/>
              </a:ext>
              <a:ext uri="{C183D7F6-B498-43B3-948B-1728B52AA6E4}">
                <adec:decorative xmlns:adec="http://schemas.microsoft.com/office/drawing/2017/decorative" val="1"/>
              </a:ext>
            </a:extLst>
          </p:cNvPr>
          <p:cNvSpPr>
            <a:spLocks noGrp="1"/>
          </p:cNvSpPr>
          <p:nvPr>
            <p:ph type="title"/>
          </p:nvPr>
        </p:nvSpPr>
        <p:spPr>
          <a:xfrm>
            <a:off x="602755" y="2777580"/>
            <a:ext cx="3366945" cy="732484"/>
          </a:xfrm>
        </p:spPr>
        <p:txBody>
          <a:bodyPr vert="horz" lIns="91440" tIns="45720" rIns="91440" bIns="45720" rtlCol="0" anchor="b">
            <a:normAutofit/>
          </a:bodyPr>
          <a:lstStyle/>
          <a:p>
            <a:r>
              <a:rPr lang="en-US" b="1" dirty="0">
                <a:solidFill>
                  <a:srgbClr val="0F2E50"/>
                </a:solidFill>
                <a:latin typeface="Montserrat" panose="00000500000000000000"/>
              </a:rPr>
              <a:t>Webinar Tips</a:t>
            </a:r>
          </a:p>
        </p:txBody>
      </p:sp>
      <p:sp>
        <p:nvSpPr>
          <p:cNvPr id="7" name="Content Placeholder 6">
            <a:extLst>
              <a:ext uri="{FF2B5EF4-FFF2-40B4-BE49-F238E27FC236}">
                <a16:creationId xmlns:a16="http://schemas.microsoft.com/office/drawing/2014/main" id="{A31E8B70-7BDD-4D58-BD14-55D9A9B9D99C}"/>
              </a:ext>
            </a:extLst>
          </p:cNvPr>
          <p:cNvSpPr>
            <a:spLocks noGrp="1"/>
          </p:cNvSpPr>
          <p:nvPr>
            <p:ph idx="1"/>
          </p:nvPr>
        </p:nvSpPr>
        <p:spPr>
          <a:xfrm>
            <a:off x="4413212" y="635754"/>
            <a:ext cx="7422427" cy="5748620"/>
          </a:xfrm>
        </p:spPr>
        <p:txBody>
          <a:bodyPr vert="horz" lIns="91440" tIns="45720" rIns="91440" bIns="45720" rtlCol="0" anchor="t">
            <a:normAutofit/>
          </a:bodyPr>
          <a:lstStyle/>
          <a:p>
            <a:r>
              <a:rPr lang="en-US" sz="2000" dirty="0">
                <a:solidFill>
                  <a:schemeClr val="tx1"/>
                </a:solidFill>
                <a:latin typeface="Montserrat" panose="00000500000000000000"/>
              </a:rPr>
              <a:t>This webinar is being recorded so that others may view and listen to it at a later time. This and other CSAC webinars can be found at </a:t>
            </a:r>
            <a:r>
              <a:rPr lang="en-US" sz="2000" dirty="0">
                <a:solidFill>
                  <a:srgbClr val="0070C0"/>
                </a:solidFill>
                <a:latin typeface="Montserrat" panose="00000500000000000000"/>
                <a:hlinkClick r:id="rId2">
                  <a:extLst>
                    <a:ext uri="{A12FA001-AC4F-418D-AE19-62706E023703}">
                      <ahyp:hlinkClr xmlns:ahyp="http://schemas.microsoft.com/office/drawing/2018/hyperlinkcolor" val="tx"/>
                    </a:ext>
                  </a:extLst>
                </a:hlinkClick>
              </a:rPr>
              <a:t>www.csac.ca.gov</a:t>
            </a:r>
            <a:r>
              <a:rPr lang="en-US" sz="2000" dirty="0">
                <a:solidFill>
                  <a:srgbClr val="0070C0"/>
                </a:solidFill>
                <a:latin typeface="Montserrat" panose="00000500000000000000"/>
              </a:rPr>
              <a:t> </a:t>
            </a:r>
            <a:r>
              <a:rPr lang="en-US" sz="2000" dirty="0">
                <a:solidFill>
                  <a:schemeClr val="tx1"/>
                </a:solidFill>
                <a:latin typeface="Montserrat" panose="00000500000000000000"/>
              </a:rPr>
              <a:t>under “News &amp; Events”.</a:t>
            </a:r>
          </a:p>
          <a:p>
            <a:r>
              <a:rPr lang="en-US" sz="2000" dirty="0">
                <a:solidFill>
                  <a:schemeClr val="tx1"/>
                </a:solidFill>
                <a:latin typeface="Montserrat" panose="00000500000000000000"/>
              </a:rPr>
              <a:t>All participant mics have been muted and video access has been disabled for the duration of this webinar.</a:t>
            </a:r>
          </a:p>
          <a:p>
            <a:r>
              <a:rPr lang="en-US" sz="2000" dirty="0">
                <a:solidFill>
                  <a:schemeClr val="tx1"/>
                </a:solidFill>
                <a:latin typeface="Montserrat" panose="00000500000000000000"/>
              </a:rPr>
              <a:t>Since all participants are muted, please use the </a:t>
            </a:r>
            <a:r>
              <a:rPr lang="en-US" sz="2000" b="1" dirty="0">
                <a:solidFill>
                  <a:srgbClr val="0F2E50"/>
                </a:solidFill>
                <a:latin typeface="Montserrat" panose="00000500000000000000"/>
              </a:rPr>
              <a:t>Q&amp;A Box </a:t>
            </a:r>
            <a:r>
              <a:rPr lang="en-US" sz="2000" dirty="0">
                <a:solidFill>
                  <a:schemeClr val="tx1"/>
                </a:solidFill>
                <a:latin typeface="Montserrat" panose="00000500000000000000"/>
              </a:rPr>
              <a:t>to enter your questions</a:t>
            </a:r>
          </a:p>
          <a:p>
            <a:r>
              <a:rPr lang="en-US" sz="2000" dirty="0">
                <a:solidFill>
                  <a:schemeClr val="tx1"/>
                </a:solidFill>
                <a:latin typeface="Montserrat" panose="00000500000000000000"/>
              </a:rPr>
              <a:t>Participants can submit a question in the </a:t>
            </a:r>
            <a:r>
              <a:rPr lang="en-US" sz="2000" b="1" dirty="0">
                <a:solidFill>
                  <a:srgbClr val="0F2E50"/>
                </a:solidFill>
                <a:latin typeface="Montserrat" panose="00000500000000000000"/>
              </a:rPr>
              <a:t>Q&amp;A Box </a:t>
            </a:r>
            <a:r>
              <a:rPr lang="en-US" sz="2000" dirty="0">
                <a:solidFill>
                  <a:schemeClr val="tx1"/>
                </a:solidFill>
                <a:latin typeface="Montserrat" panose="00000500000000000000"/>
              </a:rPr>
              <a:t>located at the bottom of your screen</a:t>
            </a:r>
          </a:p>
          <a:p>
            <a:pPr lvl="1"/>
            <a:r>
              <a:rPr lang="en-US" sz="1800" dirty="0">
                <a:solidFill>
                  <a:schemeClr val="tx1"/>
                </a:solidFill>
                <a:latin typeface="Montserrat" panose="00000500000000000000"/>
              </a:rPr>
              <a:t>Only panelists and facilitators will be able to answer the questions publicly or privately to the individual</a:t>
            </a:r>
          </a:p>
          <a:p>
            <a:pPr marL="324000" lvl="1" indent="0">
              <a:buNone/>
            </a:pPr>
            <a:endParaRPr lang="en-US" sz="1400" dirty="0">
              <a:latin typeface="Montserrat" panose="00000500000000000000"/>
            </a:endParaRPr>
          </a:p>
          <a:p>
            <a:pPr marL="0" indent="0">
              <a:buNone/>
            </a:pPr>
            <a:r>
              <a:rPr lang="en-US" sz="1600" b="1" dirty="0">
                <a:solidFill>
                  <a:schemeClr val="tx1"/>
                </a:solidFill>
                <a:latin typeface="Montserrat" panose="00000500000000000000"/>
              </a:rPr>
              <a:t>**Every effort has been made to ensure the security of this webinar from “</a:t>
            </a:r>
            <a:r>
              <a:rPr lang="en-US" sz="1600" b="1" dirty="0" err="1">
                <a:solidFill>
                  <a:schemeClr val="tx1"/>
                </a:solidFill>
                <a:latin typeface="Montserrat" panose="00000500000000000000"/>
              </a:rPr>
              <a:t>Zoombombers</a:t>
            </a:r>
            <a:r>
              <a:rPr lang="en-US" sz="1600" b="1" dirty="0">
                <a:solidFill>
                  <a:schemeClr val="tx1"/>
                </a:solidFill>
                <a:latin typeface="Montserrat" panose="00000500000000000000"/>
              </a:rPr>
              <a:t>”, but in the event that we experience that, please stay calm and we will resume with the webinar as soon as the technical difficulties have been resolved.**</a:t>
            </a:r>
          </a:p>
          <a:p>
            <a:endParaRPr lang="en-US" dirty="0">
              <a:latin typeface="Montserrat" panose="00000500000000000000"/>
              <a:cs typeface="Calibri"/>
            </a:endParaRPr>
          </a:p>
        </p:txBody>
      </p:sp>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5" name="Group 4">
            <a:extLst>
              <a:ext uri="{FF2B5EF4-FFF2-40B4-BE49-F238E27FC236}">
                <a16:creationId xmlns:a16="http://schemas.microsoft.com/office/drawing/2014/main" id="{F2B2FCAF-E5D4-4DF8-940A-B6F351D8D5B5}"/>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2" name="Rectangle 1">
              <a:extLst>
                <a:ext uri="{FF2B5EF4-FFF2-40B4-BE49-F238E27FC236}">
                  <a16:creationId xmlns:a16="http://schemas.microsoft.com/office/drawing/2014/main" id="{EAD5CA56-BDE7-4904-9A16-06B355AA2535}"/>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402A9691-A16B-47C6-AC2C-BA6F0BC036A7}"/>
              </a:ext>
            </a:extLst>
          </p:cNvPr>
          <p:cNvCxnSpPr>
            <a:cxnSpLocks/>
          </p:cNvCxnSpPr>
          <p:nvPr/>
        </p:nvCxnSpPr>
        <p:spPr>
          <a:xfrm>
            <a:off x="4128655" y="587433"/>
            <a:ext cx="0" cy="4621876"/>
          </a:xfrm>
          <a:prstGeom prst="line">
            <a:avLst/>
          </a:prstGeom>
          <a:ln w="28575">
            <a:solidFill>
              <a:srgbClr val="24AA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18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5" name="Group 4">
            <a:extLst>
              <a:ext uri="{FF2B5EF4-FFF2-40B4-BE49-F238E27FC236}">
                <a16:creationId xmlns:a16="http://schemas.microsoft.com/office/drawing/2014/main" id="{F2B2FCAF-E5D4-4DF8-940A-B6F351D8D5B5}"/>
              </a:ext>
              <a:ext uri="{C183D7F6-B498-43B3-948B-1728B52AA6E4}">
                <adec:decorative xmlns:adec="http://schemas.microsoft.com/office/drawing/2017/decorative" val="1"/>
              </a:ext>
            </a:extLst>
          </p:cNvPr>
          <p:cNvGrpSpPr/>
          <p:nvPr/>
        </p:nvGrpSpPr>
        <p:grpSpPr>
          <a:xfrm>
            <a:off x="0" y="5848501"/>
            <a:ext cx="12192000" cy="1053303"/>
            <a:chOff x="0" y="5804697"/>
            <a:chExt cx="12192000" cy="1053303"/>
          </a:xfrm>
        </p:grpSpPr>
        <p:sp>
          <p:nvSpPr>
            <p:cNvPr id="2" name="Rectangle 1">
              <a:extLst>
                <a:ext uri="{FF2B5EF4-FFF2-40B4-BE49-F238E27FC236}">
                  <a16:creationId xmlns:a16="http://schemas.microsoft.com/office/drawing/2014/main" id="{EAD5CA56-BDE7-4904-9A16-06B355AA2535}"/>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2">
            <a:extLst>
              <a:ext uri="{FF2B5EF4-FFF2-40B4-BE49-F238E27FC236}">
                <a16:creationId xmlns:a16="http://schemas.microsoft.com/office/drawing/2014/main" id="{025FED7B-9BF8-4AE7-98FC-6EC79C9D6826}"/>
              </a:ext>
              <a:ext uri="{C183D7F6-B498-43B3-948B-1728B52AA6E4}">
                <adec:decorative xmlns:adec="http://schemas.microsoft.com/office/drawing/2017/decorative" val="1"/>
              </a:ext>
            </a:extLst>
          </p:cNvPr>
          <p:cNvSpPr>
            <a:spLocks noGrp="1"/>
          </p:cNvSpPr>
          <p:nvPr>
            <p:ph type="title"/>
          </p:nvPr>
        </p:nvSpPr>
        <p:spPr>
          <a:xfrm>
            <a:off x="3867493" y="449622"/>
            <a:ext cx="5486400" cy="935076"/>
          </a:xfrm>
        </p:spPr>
        <p:txBody>
          <a:bodyPr vert="horz" lIns="91440" tIns="45720" rIns="91440" bIns="45720" rtlCol="0" anchor="b">
            <a:normAutofit/>
          </a:bodyPr>
          <a:lstStyle/>
          <a:p>
            <a:r>
              <a:rPr lang="en-US" dirty="0">
                <a:latin typeface="Montserrat" panose="00000500000000000000"/>
                <a:ea typeface="+mj-lt"/>
                <a:cs typeface="+mj-lt"/>
              </a:rPr>
              <a:t>Agenda Overview  </a:t>
            </a:r>
          </a:p>
        </p:txBody>
      </p:sp>
      <p:sp>
        <p:nvSpPr>
          <p:cNvPr id="8" name="Rectangle: Rounded Corners 7">
            <a:extLst>
              <a:ext uri="{FF2B5EF4-FFF2-40B4-BE49-F238E27FC236}">
                <a16:creationId xmlns:a16="http://schemas.microsoft.com/office/drawing/2014/main" id="{4993D5EB-ABD8-467D-9D67-8762E67CA2CD}"/>
              </a:ext>
            </a:extLst>
          </p:cNvPr>
          <p:cNvSpPr/>
          <p:nvPr/>
        </p:nvSpPr>
        <p:spPr>
          <a:xfrm>
            <a:off x="2669059" y="1523907"/>
            <a:ext cx="6853881" cy="906162"/>
          </a:xfrm>
          <a:prstGeom prst="roundRect">
            <a:avLst/>
          </a:prstGeom>
          <a:solidFill>
            <a:srgbClr val="243E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243E91"/>
              </a:solidFill>
              <a:latin typeface="Montserrat" panose="00000500000000000000"/>
            </a:endParaRPr>
          </a:p>
        </p:txBody>
      </p:sp>
      <p:sp>
        <p:nvSpPr>
          <p:cNvPr id="12" name="TextBox 11">
            <a:extLst>
              <a:ext uri="{FF2B5EF4-FFF2-40B4-BE49-F238E27FC236}">
                <a16:creationId xmlns:a16="http://schemas.microsoft.com/office/drawing/2014/main" id="{5D2221F6-3D66-4905-8825-BFF0E753FC97}"/>
              </a:ext>
            </a:extLst>
          </p:cNvPr>
          <p:cNvSpPr txBox="1"/>
          <p:nvPr/>
        </p:nvSpPr>
        <p:spPr>
          <a:xfrm>
            <a:off x="3415146" y="1635927"/>
            <a:ext cx="5593250" cy="646331"/>
          </a:xfrm>
          <a:prstGeom prst="rect">
            <a:avLst/>
          </a:prstGeom>
          <a:noFill/>
        </p:spPr>
        <p:txBody>
          <a:bodyPr wrap="square" rtlCol="0">
            <a:spAutoFit/>
          </a:bodyPr>
          <a:lstStyle/>
          <a:p>
            <a:r>
              <a:rPr lang="en-US" sz="3600" dirty="0">
                <a:solidFill>
                  <a:schemeClr val="bg1"/>
                </a:solidFill>
                <a:latin typeface="Montserrat" panose="00000500000000000000"/>
              </a:rPr>
              <a:t>Welcome</a:t>
            </a:r>
          </a:p>
        </p:txBody>
      </p:sp>
      <p:sp>
        <p:nvSpPr>
          <p:cNvPr id="13" name="Flowchart: Connector 12">
            <a:extLst>
              <a:ext uri="{FF2B5EF4-FFF2-40B4-BE49-F238E27FC236}">
                <a16:creationId xmlns:a16="http://schemas.microsoft.com/office/drawing/2014/main" id="{2BED2E2D-223A-4075-BD10-541AFF068160}"/>
              </a:ext>
            </a:extLst>
          </p:cNvPr>
          <p:cNvSpPr/>
          <p:nvPr/>
        </p:nvSpPr>
        <p:spPr>
          <a:xfrm>
            <a:off x="2793354" y="1649121"/>
            <a:ext cx="621792" cy="61994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25000"/>
                  </a:schemeClr>
                </a:solidFill>
                <a:latin typeface="Montserrat" panose="00000500000000000000"/>
              </a:rPr>
              <a:t>1</a:t>
            </a:r>
          </a:p>
        </p:txBody>
      </p:sp>
      <p:sp>
        <p:nvSpPr>
          <p:cNvPr id="20" name="Rectangle: Rounded Corners 19">
            <a:extLst>
              <a:ext uri="{FF2B5EF4-FFF2-40B4-BE49-F238E27FC236}">
                <a16:creationId xmlns:a16="http://schemas.microsoft.com/office/drawing/2014/main" id="{1E8B8320-8910-48B6-BCF6-AA3A44290A4E}"/>
              </a:ext>
            </a:extLst>
          </p:cNvPr>
          <p:cNvSpPr/>
          <p:nvPr/>
        </p:nvSpPr>
        <p:spPr>
          <a:xfrm>
            <a:off x="2669058" y="2514995"/>
            <a:ext cx="6853881" cy="906162"/>
          </a:xfrm>
          <a:prstGeom prst="roundRect">
            <a:avLst/>
          </a:prstGeom>
          <a:solidFill>
            <a:srgbClr val="0C75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243E91"/>
              </a:solidFill>
              <a:latin typeface="Montserrat" panose="00000500000000000000"/>
            </a:endParaRPr>
          </a:p>
        </p:txBody>
      </p:sp>
      <p:sp>
        <p:nvSpPr>
          <p:cNvPr id="21" name="TextBox 20">
            <a:extLst>
              <a:ext uri="{FF2B5EF4-FFF2-40B4-BE49-F238E27FC236}">
                <a16:creationId xmlns:a16="http://schemas.microsoft.com/office/drawing/2014/main" id="{AFBE167E-FBE8-44DB-9F4E-D52D8B8336CB}"/>
              </a:ext>
            </a:extLst>
          </p:cNvPr>
          <p:cNvSpPr txBox="1"/>
          <p:nvPr/>
        </p:nvSpPr>
        <p:spPr>
          <a:xfrm>
            <a:off x="3415146" y="2612666"/>
            <a:ext cx="5593250" cy="646331"/>
          </a:xfrm>
          <a:prstGeom prst="rect">
            <a:avLst/>
          </a:prstGeom>
          <a:noFill/>
        </p:spPr>
        <p:txBody>
          <a:bodyPr wrap="square" rtlCol="0">
            <a:spAutoFit/>
          </a:bodyPr>
          <a:lstStyle/>
          <a:p>
            <a:r>
              <a:rPr lang="en-US" sz="3600" dirty="0">
                <a:solidFill>
                  <a:schemeClr val="bg1"/>
                </a:solidFill>
                <a:latin typeface="Montserrat" panose="00000500000000000000"/>
              </a:rPr>
              <a:t>Data &amp; Policy Considerations</a:t>
            </a:r>
          </a:p>
        </p:txBody>
      </p:sp>
      <p:sp>
        <p:nvSpPr>
          <p:cNvPr id="22" name="Flowchart: Connector 21">
            <a:extLst>
              <a:ext uri="{FF2B5EF4-FFF2-40B4-BE49-F238E27FC236}">
                <a16:creationId xmlns:a16="http://schemas.microsoft.com/office/drawing/2014/main" id="{0C52934C-C172-4634-B025-EE7DEA08A408}"/>
              </a:ext>
            </a:extLst>
          </p:cNvPr>
          <p:cNvSpPr/>
          <p:nvPr/>
        </p:nvSpPr>
        <p:spPr>
          <a:xfrm>
            <a:off x="2793355" y="2649427"/>
            <a:ext cx="621792" cy="61994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25000"/>
                  </a:schemeClr>
                </a:solidFill>
                <a:latin typeface="Montserrat" panose="00000500000000000000"/>
              </a:rPr>
              <a:t>2</a:t>
            </a:r>
          </a:p>
        </p:txBody>
      </p:sp>
      <p:sp>
        <p:nvSpPr>
          <p:cNvPr id="24" name="Rectangle: Rounded Corners 23">
            <a:extLst>
              <a:ext uri="{FF2B5EF4-FFF2-40B4-BE49-F238E27FC236}">
                <a16:creationId xmlns:a16="http://schemas.microsoft.com/office/drawing/2014/main" id="{CCCBD4C7-8975-4DB3-BD36-70D65362EB3A}"/>
              </a:ext>
            </a:extLst>
          </p:cNvPr>
          <p:cNvSpPr/>
          <p:nvPr/>
        </p:nvSpPr>
        <p:spPr>
          <a:xfrm>
            <a:off x="2669058" y="3501734"/>
            <a:ext cx="6853881" cy="906162"/>
          </a:xfrm>
          <a:prstGeom prst="roundRect">
            <a:avLst/>
          </a:prstGeom>
          <a:solidFill>
            <a:srgbClr val="26A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243E91"/>
              </a:solidFill>
              <a:latin typeface="Montserrat" panose="00000500000000000000"/>
            </a:endParaRPr>
          </a:p>
        </p:txBody>
      </p:sp>
      <p:sp>
        <p:nvSpPr>
          <p:cNvPr id="25" name="TextBox 24">
            <a:extLst>
              <a:ext uri="{FF2B5EF4-FFF2-40B4-BE49-F238E27FC236}">
                <a16:creationId xmlns:a16="http://schemas.microsoft.com/office/drawing/2014/main" id="{00F45438-2862-4268-B396-9A41B73787FF}"/>
              </a:ext>
            </a:extLst>
          </p:cNvPr>
          <p:cNvSpPr txBox="1"/>
          <p:nvPr/>
        </p:nvSpPr>
        <p:spPr>
          <a:xfrm>
            <a:off x="3415146" y="3600554"/>
            <a:ext cx="5593250" cy="646331"/>
          </a:xfrm>
          <a:prstGeom prst="rect">
            <a:avLst/>
          </a:prstGeom>
          <a:noFill/>
        </p:spPr>
        <p:txBody>
          <a:bodyPr wrap="square" rtlCol="0">
            <a:spAutoFit/>
          </a:bodyPr>
          <a:lstStyle/>
          <a:p>
            <a:r>
              <a:rPr lang="en-US" sz="3600" dirty="0">
                <a:solidFill>
                  <a:schemeClr val="bg1"/>
                </a:solidFill>
                <a:latin typeface="Montserrat" panose="00000500000000000000"/>
              </a:rPr>
              <a:t>Panel</a:t>
            </a:r>
          </a:p>
        </p:txBody>
      </p:sp>
      <p:sp>
        <p:nvSpPr>
          <p:cNvPr id="26" name="Flowchart: Connector 25">
            <a:extLst>
              <a:ext uri="{FF2B5EF4-FFF2-40B4-BE49-F238E27FC236}">
                <a16:creationId xmlns:a16="http://schemas.microsoft.com/office/drawing/2014/main" id="{EB85996F-56AE-4A8B-8A4F-0B729207E303}"/>
              </a:ext>
            </a:extLst>
          </p:cNvPr>
          <p:cNvSpPr/>
          <p:nvPr/>
        </p:nvSpPr>
        <p:spPr>
          <a:xfrm>
            <a:off x="2793355" y="3656134"/>
            <a:ext cx="621792" cy="61994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25000"/>
                  </a:schemeClr>
                </a:solidFill>
                <a:latin typeface="Montserrat" panose="00000500000000000000"/>
              </a:rPr>
              <a:t>3</a:t>
            </a:r>
          </a:p>
        </p:txBody>
      </p:sp>
      <p:sp>
        <p:nvSpPr>
          <p:cNvPr id="27" name="Rectangle: Rounded Corners 26">
            <a:extLst>
              <a:ext uri="{FF2B5EF4-FFF2-40B4-BE49-F238E27FC236}">
                <a16:creationId xmlns:a16="http://schemas.microsoft.com/office/drawing/2014/main" id="{20EDC211-545B-4757-AD25-45C513843A5D}"/>
              </a:ext>
            </a:extLst>
          </p:cNvPr>
          <p:cNvSpPr/>
          <p:nvPr/>
        </p:nvSpPr>
        <p:spPr>
          <a:xfrm>
            <a:off x="2669058" y="4503143"/>
            <a:ext cx="6853881" cy="906162"/>
          </a:xfrm>
          <a:prstGeom prst="roundRect">
            <a:avLst/>
          </a:prstGeom>
          <a:solidFill>
            <a:srgbClr val="0C2D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243E91"/>
              </a:solidFill>
              <a:latin typeface="Montserrat" panose="00000500000000000000"/>
            </a:endParaRPr>
          </a:p>
        </p:txBody>
      </p:sp>
      <p:sp>
        <p:nvSpPr>
          <p:cNvPr id="28" name="TextBox 27">
            <a:extLst>
              <a:ext uri="{FF2B5EF4-FFF2-40B4-BE49-F238E27FC236}">
                <a16:creationId xmlns:a16="http://schemas.microsoft.com/office/drawing/2014/main" id="{AD021B44-A2F7-489B-BABC-5EC977B25599}"/>
              </a:ext>
            </a:extLst>
          </p:cNvPr>
          <p:cNvSpPr txBox="1"/>
          <p:nvPr/>
        </p:nvSpPr>
        <p:spPr>
          <a:xfrm>
            <a:off x="3415146" y="4623764"/>
            <a:ext cx="5593250" cy="646331"/>
          </a:xfrm>
          <a:prstGeom prst="rect">
            <a:avLst/>
          </a:prstGeom>
          <a:noFill/>
        </p:spPr>
        <p:txBody>
          <a:bodyPr wrap="square" rtlCol="0">
            <a:spAutoFit/>
          </a:bodyPr>
          <a:lstStyle/>
          <a:p>
            <a:r>
              <a:rPr lang="en-US" sz="3600" dirty="0">
                <a:solidFill>
                  <a:schemeClr val="bg1"/>
                </a:solidFill>
                <a:latin typeface="Montserrat" panose="00000500000000000000"/>
              </a:rPr>
              <a:t>Q&amp;A</a:t>
            </a:r>
          </a:p>
        </p:txBody>
      </p:sp>
      <p:sp>
        <p:nvSpPr>
          <p:cNvPr id="29" name="Flowchart: Connector 28">
            <a:extLst>
              <a:ext uri="{FF2B5EF4-FFF2-40B4-BE49-F238E27FC236}">
                <a16:creationId xmlns:a16="http://schemas.microsoft.com/office/drawing/2014/main" id="{F813EC66-29EA-4D63-A908-BBA048E1C1D9}"/>
              </a:ext>
            </a:extLst>
          </p:cNvPr>
          <p:cNvSpPr/>
          <p:nvPr/>
        </p:nvSpPr>
        <p:spPr>
          <a:xfrm>
            <a:off x="2793355" y="4636958"/>
            <a:ext cx="621792" cy="61994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25000"/>
                  </a:schemeClr>
                </a:solidFill>
                <a:latin typeface="Montserrat" panose="00000500000000000000"/>
              </a:rPr>
              <a:t>4</a:t>
            </a:r>
          </a:p>
        </p:txBody>
      </p:sp>
    </p:spTree>
    <p:extLst>
      <p:ext uri="{BB962C8B-B14F-4D97-AF65-F5344CB8AC3E}">
        <p14:creationId xmlns:p14="http://schemas.microsoft.com/office/powerpoint/2010/main" val="298376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3" y="0"/>
            <a:ext cx="1558518" cy="848723"/>
          </a:xfrm>
          <a:prstGeom prst="rect">
            <a:avLst/>
          </a:prstGeom>
        </p:spPr>
      </p:pic>
      <p:grpSp>
        <p:nvGrpSpPr>
          <p:cNvPr id="5" name="Group 4">
            <a:extLst>
              <a:ext uri="{FF2B5EF4-FFF2-40B4-BE49-F238E27FC236}">
                <a16:creationId xmlns:a16="http://schemas.microsoft.com/office/drawing/2014/main" id="{F2B2FCAF-E5D4-4DF8-940A-B6F351D8D5B5}"/>
              </a:ext>
              <a:ext uri="{C183D7F6-B498-43B3-948B-1728B52AA6E4}">
                <adec:decorative xmlns:adec="http://schemas.microsoft.com/office/drawing/2017/decorative" val="1"/>
              </a:ext>
            </a:extLst>
          </p:cNvPr>
          <p:cNvGrpSpPr/>
          <p:nvPr/>
        </p:nvGrpSpPr>
        <p:grpSpPr>
          <a:xfrm>
            <a:off x="0" y="5833725"/>
            <a:ext cx="12192000" cy="1053303"/>
            <a:chOff x="0" y="5804697"/>
            <a:chExt cx="12192000" cy="1053303"/>
          </a:xfrm>
        </p:grpSpPr>
        <p:sp>
          <p:nvSpPr>
            <p:cNvPr id="2" name="Rectangle 1">
              <a:extLst>
                <a:ext uri="{FF2B5EF4-FFF2-40B4-BE49-F238E27FC236}">
                  <a16:creationId xmlns:a16="http://schemas.microsoft.com/office/drawing/2014/main" id="{EAD5CA56-BDE7-4904-9A16-06B355AA2535}"/>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DB55E5E2-539E-48AF-A3D2-5C33FCD78C6F}"/>
              </a:ext>
            </a:extLst>
          </p:cNvPr>
          <p:cNvSpPr>
            <a:spLocks noGrp="1"/>
          </p:cNvSpPr>
          <p:nvPr>
            <p:ph type="title"/>
          </p:nvPr>
        </p:nvSpPr>
        <p:spPr>
          <a:xfrm>
            <a:off x="427391" y="4153986"/>
            <a:ext cx="3252398" cy="1153130"/>
          </a:xfrm>
        </p:spPr>
        <p:txBody>
          <a:bodyPr>
            <a:noAutofit/>
          </a:bodyPr>
          <a:lstStyle/>
          <a:p>
            <a:pPr algn="ctr"/>
            <a:r>
              <a:rPr lang="en-US" sz="3200" b="1" dirty="0">
                <a:solidFill>
                  <a:srgbClr val="24AAE1"/>
                </a:solidFill>
                <a:latin typeface="Montserrat" panose="00000500000000000000"/>
                <a:cs typeface="Calibri Light"/>
              </a:rPr>
              <a:t>Marlene Garcia</a:t>
            </a:r>
            <a:br>
              <a:rPr lang="en-US" sz="2800" dirty="0">
                <a:solidFill>
                  <a:srgbClr val="0F2E50"/>
                </a:solidFill>
                <a:latin typeface="Montserrat" panose="00000500000000000000"/>
                <a:cs typeface="Calibri Light"/>
              </a:rPr>
            </a:br>
            <a:r>
              <a:rPr lang="en-US" sz="2400" dirty="0">
                <a:solidFill>
                  <a:srgbClr val="0F2E50"/>
                </a:solidFill>
                <a:latin typeface="Montserrat" panose="00000500000000000000"/>
                <a:cs typeface="Calibri Light"/>
              </a:rPr>
              <a:t>Executive Director, CSAC</a:t>
            </a:r>
            <a:endParaRPr lang="en-US" sz="2400" dirty="0">
              <a:solidFill>
                <a:srgbClr val="0F2E50"/>
              </a:solidFill>
              <a:latin typeface="Montserrat" panose="00000500000000000000"/>
            </a:endParaRPr>
          </a:p>
        </p:txBody>
      </p:sp>
      <p:pic>
        <p:nvPicPr>
          <p:cNvPr id="12" name="Picture 2" descr="Marlene L. Garcia - California Student Aid Commission">
            <a:extLst>
              <a:ext uri="{FF2B5EF4-FFF2-40B4-BE49-F238E27FC236}">
                <a16:creationId xmlns:a16="http://schemas.microsoft.com/office/drawing/2014/main" id="{217A71A7-CBEB-480C-948E-5CCE629F00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55"/>
          <a:stretch/>
        </p:blipFill>
        <p:spPr bwMode="auto">
          <a:xfrm>
            <a:off x="865121" y="1314613"/>
            <a:ext cx="2228508" cy="23734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A person wearing a suit and tie smiling at the camera&#10;&#10;Description automatically generated">
            <a:extLst>
              <a:ext uri="{FF2B5EF4-FFF2-40B4-BE49-F238E27FC236}">
                <a16:creationId xmlns:a16="http://schemas.microsoft.com/office/drawing/2014/main" id="{B0C7B3FC-642F-4770-A363-07CA68C7C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409" y="1218269"/>
            <a:ext cx="2398684" cy="2398684"/>
          </a:xfrm>
          <a:prstGeom prst="ellipse">
            <a:avLst/>
          </a:prstGeom>
          <a:ln>
            <a:noFill/>
          </a:ln>
          <a:effectLst>
            <a:softEdge rad="112500"/>
          </a:effectLst>
        </p:spPr>
      </p:pic>
      <p:pic>
        <p:nvPicPr>
          <p:cNvPr id="4" name="Picture 3" descr="A person wearing a suit and tie&#10;&#10;Description automatically generated">
            <a:extLst>
              <a:ext uri="{FF2B5EF4-FFF2-40B4-BE49-F238E27FC236}">
                <a16:creationId xmlns:a16="http://schemas.microsoft.com/office/drawing/2014/main" id="{E6D089AE-4940-4C70-A9AE-3839934AEB05}"/>
              </a:ext>
            </a:extLst>
          </p:cNvPr>
          <p:cNvPicPr>
            <a:picLocks noChangeAspect="1"/>
          </p:cNvPicPr>
          <p:nvPr/>
        </p:nvPicPr>
        <p:blipFill rotWithShape="1">
          <a:blip r:embed="rId6">
            <a:extLst>
              <a:ext uri="{28A0092B-C50C-407E-A947-70E740481C1C}">
                <a14:useLocalDpi xmlns:a14="http://schemas.microsoft.com/office/drawing/2010/main" val="0"/>
              </a:ext>
            </a:extLst>
          </a:blip>
          <a:srcRect b="10933"/>
          <a:stretch/>
        </p:blipFill>
        <p:spPr>
          <a:xfrm>
            <a:off x="8889873" y="1218269"/>
            <a:ext cx="2558470" cy="2530546"/>
          </a:xfrm>
          <a:prstGeom prst="ellipse">
            <a:avLst/>
          </a:prstGeom>
          <a:ln>
            <a:noFill/>
          </a:ln>
          <a:effectLst>
            <a:softEdge rad="112500"/>
          </a:effectLst>
        </p:spPr>
      </p:pic>
      <p:sp>
        <p:nvSpPr>
          <p:cNvPr id="13" name="Title 5">
            <a:extLst>
              <a:ext uri="{FF2B5EF4-FFF2-40B4-BE49-F238E27FC236}">
                <a16:creationId xmlns:a16="http://schemas.microsoft.com/office/drawing/2014/main" id="{21B330B3-F463-4C71-839F-1F90DC376EFC}"/>
              </a:ext>
            </a:extLst>
          </p:cNvPr>
          <p:cNvSpPr txBox="1">
            <a:spLocks/>
          </p:cNvSpPr>
          <p:nvPr/>
        </p:nvSpPr>
        <p:spPr>
          <a:xfrm>
            <a:off x="4071097" y="3921797"/>
            <a:ext cx="4049806" cy="16175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4AAE1"/>
                </a:solidFill>
                <a:latin typeface="Montserrat" panose="00000500000000000000"/>
                <a:cs typeface="Calibri Light"/>
              </a:rPr>
              <a:t>Charles Nies</a:t>
            </a:r>
            <a:br>
              <a:rPr lang="en-US" sz="2800" dirty="0">
                <a:solidFill>
                  <a:srgbClr val="0F2E50"/>
                </a:solidFill>
                <a:latin typeface="Montserrat" panose="00000500000000000000"/>
                <a:cs typeface="Calibri Light"/>
              </a:rPr>
            </a:br>
            <a:r>
              <a:rPr lang="en-US" sz="2000" dirty="0">
                <a:solidFill>
                  <a:srgbClr val="0F2E50"/>
                </a:solidFill>
                <a:latin typeface="Montserrat" panose="00000500000000000000"/>
                <a:cs typeface="Calibri Light"/>
              </a:rPr>
              <a:t>Commissioner, CSAC</a:t>
            </a:r>
          </a:p>
          <a:p>
            <a:pPr algn="ctr"/>
            <a:r>
              <a:rPr lang="en-US" sz="2000" dirty="0">
                <a:solidFill>
                  <a:srgbClr val="0F2E50"/>
                </a:solidFill>
                <a:latin typeface="Montserrat" panose="00000500000000000000"/>
                <a:cs typeface="Calibri Light"/>
              </a:rPr>
              <a:t>Vice Chancellor for Student Affairs, UC Merced </a:t>
            </a:r>
            <a:endParaRPr lang="en-US" sz="2000" dirty="0">
              <a:solidFill>
                <a:srgbClr val="0F2E50"/>
              </a:solidFill>
              <a:latin typeface="Montserrat" panose="00000500000000000000"/>
            </a:endParaRPr>
          </a:p>
        </p:txBody>
      </p:sp>
      <p:sp>
        <p:nvSpPr>
          <p:cNvPr id="15" name="Title 5">
            <a:extLst>
              <a:ext uri="{FF2B5EF4-FFF2-40B4-BE49-F238E27FC236}">
                <a16:creationId xmlns:a16="http://schemas.microsoft.com/office/drawing/2014/main" id="{A7B68EFB-9486-493E-BA73-B2DB47F6638A}"/>
              </a:ext>
            </a:extLst>
          </p:cNvPr>
          <p:cNvSpPr txBox="1">
            <a:spLocks/>
          </p:cNvSpPr>
          <p:nvPr/>
        </p:nvSpPr>
        <p:spPr>
          <a:xfrm>
            <a:off x="8519884" y="4153986"/>
            <a:ext cx="3476603" cy="12571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4AAE1"/>
                </a:solidFill>
                <a:latin typeface="Montserrat" panose="00000500000000000000"/>
                <a:cs typeface="Calibri Light"/>
              </a:rPr>
              <a:t>Eric Guerra</a:t>
            </a:r>
            <a:br>
              <a:rPr lang="en-US" sz="2800" dirty="0">
                <a:solidFill>
                  <a:srgbClr val="0F2E50"/>
                </a:solidFill>
                <a:latin typeface="Montserrat" panose="00000500000000000000"/>
                <a:cs typeface="Calibri Light"/>
              </a:rPr>
            </a:br>
            <a:r>
              <a:rPr lang="en-US" sz="2400" dirty="0">
                <a:solidFill>
                  <a:srgbClr val="0F2E50"/>
                </a:solidFill>
                <a:latin typeface="Montserrat" panose="00000500000000000000"/>
                <a:cs typeface="Calibri Light"/>
              </a:rPr>
              <a:t>Council Member, District 6</a:t>
            </a:r>
          </a:p>
          <a:p>
            <a:pPr algn="ctr"/>
            <a:r>
              <a:rPr lang="en-US" sz="2400" dirty="0">
                <a:solidFill>
                  <a:srgbClr val="0F2E50"/>
                </a:solidFill>
                <a:latin typeface="Montserrat" panose="00000500000000000000"/>
                <a:cs typeface="Calibri Light"/>
              </a:rPr>
              <a:t>City of Sacramento</a:t>
            </a:r>
            <a:endParaRPr lang="en-US" sz="2400" dirty="0">
              <a:solidFill>
                <a:srgbClr val="0F2E50"/>
              </a:solidFill>
              <a:latin typeface="Montserrat" panose="00000500000000000000"/>
            </a:endParaRPr>
          </a:p>
        </p:txBody>
      </p:sp>
    </p:spTree>
    <p:extLst>
      <p:ext uri="{BB962C8B-B14F-4D97-AF65-F5344CB8AC3E}">
        <p14:creationId xmlns:p14="http://schemas.microsoft.com/office/powerpoint/2010/main" val="117983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itting in a chair&#10;&#10;Description automatically generated">
            <a:extLst>
              <a:ext uri="{FF2B5EF4-FFF2-40B4-BE49-F238E27FC236}">
                <a16:creationId xmlns:a16="http://schemas.microsoft.com/office/drawing/2014/main" id="{6773EC67-CC2A-4C78-8C03-BD01BF20580E}"/>
              </a:ext>
            </a:extLst>
          </p:cNvPr>
          <p:cNvPicPr>
            <a:picLocks noGrp="1" noChangeAspect="1"/>
          </p:cNvPicPr>
          <p:nvPr>
            <p:ph idx="1"/>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15746"/>
          <a:stretch/>
        </p:blipFill>
        <p:spPr>
          <a:xfrm>
            <a:off x="20" y="-4194"/>
            <a:ext cx="12191980" cy="6856718"/>
          </a:xfrm>
          <a:prstGeom prst="rect">
            <a:avLst/>
          </a:prstGeom>
        </p:spPr>
      </p:pic>
      <p:sp>
        <p:nvSpPr>
          <p:cNvPr id="7" name="Rectangle: Rounded Corners 6">
            <a:extLst>
              <a:ext uri="{FF2B5EF4-FFF2-40B4-BE49-F238E27FC236}">
                <a16:creationId xmlns:a16="http://schemas.microsoft.com/office/drawing/2014/main" id="{579D3AFE-A7FE-48B1-92FE-CCFD78D341ED}"/>
              </a:ext>
            </a:extLst>
          </p:cNvPr>
          <p:cNvSpPr/>
          <p:nvPr/>
        </p:nvSpPr>
        <p:spPr>
          <a:xfrm>
            <a:off x="3300229" y="4093795"/>
            <a:ext cx="5599356" cy="1523999"/>
          </a:xfrm>
          <a:prstGeom prst="roundRect">
            <a:avLst/>
          </a:prstGeom>
          <a:solidFill>
            <a:srgbClr val="0F2E50"/>
          </a:solidFill>
          <a:ln w="28575">
            <a:solidFill>
              <a:srgbClr val="1E9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ontserrat"/>
              </a:rPr>
              <a:t>Teresita Martinez, Executive Fellow</a:t>
            </a:r>
            <a:endParaRPr lang="en-US" dirty="0">
              <a:solidFill>
                <a:schemeClr val="bg1"/>
              </a:solidFill>
            </a:endParaRPr>
          </a:p>
          <a:p>
            <a:pPr algn="ctr"/>
            <a:r>
              <a:rPr lang="en-US" sz="2400" b="1" dirty="0">
                <a:solidFill>
                  <a:schemeClr val="bg1"/>
                </a:solidFill>
                <a:latin typeface="Montserrat" panose="00000500000000000000" pitchFamily="2" charset="0"/>
              </a:rPr>
              <a:t>California Student Aid Commission</a:t>
            </a:r>
          </a:p>
        </p:txBody>
      </p:sp>
      <p:sp>
        <p:nvSpPr>
          <p:cNvPr id="11" name="TextBox 10">
            <a:extLst>
              <a:ext uri="{FF2B5EF4-FFF2-40B4-BE49-F238E27FC236}">
                <a16:creationId xmlns:a16="http://schemas.microsoft.com/office/drawing/2014/main" id="{6BBF9327-36C2-4FF2-B7A5-AD7DD09345CF}"/>
              </a:ext>
            </a:extLst>
          </p:cNvPr>
          <p:cNvSpPr txBox="1"/>
          <p:nvPr/>
        </p:nvSpPr>
        <p:spPr>
          <a:xfrm>
            <a:off x="267384" y="1965686"/>
            <a:ext cx="11657231" cy="3139321"/>
          </a:xfrm>
          <a:prstGeom prst="rect">
            <a:avLst/>
          </a:prstGeom>
          <a:noFill/>
        </p:spPr>
        <p:txBody>
          <a:bodyPr wrap="square" rtlCol="0">
            <a:spAutoFit/>
          </a:bodyPr>
          <a:lstStyle/>
          <a:p>
            <a:pPr algn="ctr"/>
            <a:r>
              <a:rPr lang="en-US" sz="4500" b="1" dirty="0">
                <a:solidFill>
                  <a:schemeClr val="bg1"/>
                </a:solidFill>
                <a:latin typeface="Montserrat" panose="00000500000000000000"/>
              </a:rPr>
              <a:t>Status of Financial Aid for</a:t>
            </a:r>
            <a:endParaRPr lang="en-US" sz="4500" dirty="0">
              <a:solidFill>
                <a:schemeClr val="bg1"/>
              </a:solidFill>
              <a:latin typeface="Montserrat" panose="00000500000000000000"/>
            </a:endParaRPr>
          </a:p>
          <a:p>
            <a:pPr algn="ctr"/>
            <a:r>
              <a:rPr lang="en-US" sz="4500" b="1" dirty="0">
                <a:solidFill>
                  <a:schemeClr val="bg1"/>
                </a:solidFill>
                <a:latin typeface="Montserrat" panose="00000500000000000000"/>
              </a:rPr>
              <a:t>California Higher Education Undocumented Students</a:t>
            </a:r>
          </a:p>
          <a:p>
            <a:pPr algn="ctr"/>
            <a:endParaRPr lang="en-US" sz="4500" dirty="0">
              <a:solidFill>
                <a:srgbClr val="0F2E50"/>
              </a:solidFill>
              <a:latin typeface="Montserrat" panose="00000500000000000000" pitchFamily="2" charset="0"/>
            </a:endParaRPr>
          </a:p>
          <a:p>
            <a:endParaRPr lang="en-US" dirty="0"/>
          </a:p>
        </p:txBody>
      </p:sp>
      <p:pic>
        <p:nvPicPr>
          <p:cNvPr id="13" name="Picture 12" descr="A close up of a logo&#10;&#10;Description automatically generated">
            <a:extLst>
              <a:ext uri="{FF2B5EF4-FFF2-40B4-BE49-F238E27FC236}">
                <a16:creationId xmlns:a16="http://schemas.microsoft.com/office/drawing/2014/main" id="{D95B1805-02DA-4BFA-AEBD-64313B05AFDB}"/>
              </a:ext>
            </a:extLst>
          </p:cNvPr>
          <p:cNvPicPr>
            <a:picLocks noChangeAspect="1"/>
          </p:cNvPicPr>
          <p:nvPr/>
        </p:nvPicPr>
        <p:blipFill>
          <a:blip r:embed="rId4"/>
          <a:stretch>
            <a:fillRect/>
          </a:stretch>
        </p:blipFill>
        <p:spPr>
          <a:xfrm>
            <a:off x="110483" y="153188"/>
            <a:ext cx="2118025" cy="1249183"/>
          </a:xfrm>
          <a:prstGeom prst="rect">
            <a:avLst/>
          </a:prstGeom>
        </p:spPr>
      </p:pic>
    </p:spTree>
    <p:extLst>
      <p:ext uri="{BB962C8B-B14F-4D97-AF65-F5344CB8AC3E}">
        <p14:creationId xmlns:p14="http://schemas.microsoft.com/office/powerpoint/2010/main" val="15376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A0132CFB-AFAC-4FF6-90D4-B18216F7D676}"/>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905CCC-8FF9-4F87-AD68-C4CEE53DBB08}"/>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AE65A5-6195-468C-A038-EC7923BF45B5}"/>
              </a:ext>
            </a:extLst>
          </p:cNvPr>
          <p:cNvPicPr>
            <a:picLocks noChangeAspect="1"/>
          </p:cNvPicPr>
          <p:nvPr/>
        </p:nvPicPr>
        <p:blipFill>
          <a:blip r:embed="rId4"/>
          <a:stretch>
            <a:fillRect/>
          </a:stretch>
        </p:blipFill>
        <p:spPr>
          <a:xfrm>
            <a:off x="5975279" y="892277"/>
            <a:ext cx="5506948" cy="4657440"/>
          </a:xfrm>
          <a:prstGeom prst="rect">
            <a:avLst/>
          </a:prstGeom>
        </p:spPr>
      </p:pic>
      <p:pic>
        <p:nvPicPr>
          <p:cNvPr id="3" name="Picture 2">
            <a:extLst>
              <a:ext uri="{FF2B5EF4-FFF2-40B4-BE49-F238E27FC236}">
                <a16:creationId xmlns:a16="http://schemas.microsoft.com/office/drawing/2014/main" id="{012BD303-E59B-4AF1-B94C-A1D59FCD2E2E}"/>
              </a:ext>
            </a:extLst>
          </p:cNvPr>
          <p:cNvPicPr>
            <a:picLocks noChangeAspect="1"/>
          </p:cNvPicPr>
          <p:nvPr/>
        </p:nvPicPr>
        <p:blipFill>
          <a:blip r:embed="rId5"/>
          <a:stretch>
            <a:fillRect/>
          </a:stretch>
        </p:blipFill>
        <p:spPr>
          <a:xfrm>
            <a:off x="709773" y="873143"/>
            <a:ext cx="6029467" cy="4804064"/>
          </a:xfrm>
          <a:prstGeom prst="rect">
            <a:avLst/>
          </a:prstGeom>
        </p:spPr>
      </p:pic>
    </p:spTree>
    <p:extLst>
      <p:ext uri="{BB962C8B-B14F-4D97-AF65-F5344CB8AC3E}">
        <p14:creationId xmlns:p14="http://schemas.microsoft.com/office/powerpoint/2010/main" val="127782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3B8E6DA3-15FE-4014-B94E-02922B0B620F}"/>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54917E-015C-4721-A08D-9A11E03AF272}"/>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DAAB982-4851-4052-82BE-4B43ED3E2F97}"/>
              </a:ext>
            </a:extLst>
          </p:cNvPr>
          <p:cNvPicPr>
            <a:picLocks noChangeAspect="1"/>
          </p:cNvPicPr>
          <p:nvPr/>
        </p:nvPicPr>
        <p:blipFill>
          <a:blip r:embed="rId4"/>
          <a:stretch>
            <a:fillRect/>
          </a:stretch>
        </p:blipFill>
        <p:spPr>
          <a:xfrm>
            <a:off x="1696990" y="634528"/>
            <a:ext cx="4399010" cy="4917127"/>
          </a:xfrm>
          <a:prstGeom prst="rect">
            <a:avLst/>
          </a:prstGeom>
        </p:spPr>
      </p:pic>
      <p:pic>
        <p:nvPicPr>
          <p:cNvPr id="23" name="Picture 22">
            <a:extLst>
              <a:ext uri="{FF2B5EF4-FFF2-40B4-BE49-F238E27FC236}">
                <a16:creationId xmlns:a16="http://schemas.microsoft.com/office/drawing/2014/main" id="{AFEFF9D6-F695-4332-B273-5FA071D4DDA5}"/>
              </a:ext>
            </a:extLst>
          </p:cNvPr>
          <p:cNvPicPr>
            <a:picLocks noChangeAspect="1"/>
          </p:cNvPicPr>
          <p:nvPr/>
        </p:nvPicPr>
        <p:blipFill>
          <a:blip r:embed="rId5"/>
          <a:stretch>
            <a:fillRect/>
          </a:stretch>
        </p:blipFill>
        <p:spPr>
          <a:xfrm>
            <a:off x="6739975" y="653752"/>
            <a:ext cx="4601794" cy="5070432"/>
          </a:xfrm>
          <a:prstGeom prst="rect">
            <a:avLst/>
          </a:prstGeom>
        </p:spPr>
      </p:pic>
    </p:spTree>
    <p:extLst>
      <p:ext uri="{BB962C8B-B14F-4D97-AF65-F5344CB8AC3E}">
        <p14:creationId xmlns:p14="http://schemas.microsoft.com/office/powerpoint/2010/main" val="379386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EBA38-36B9-4AC2-83E3-83623FD6FDFD}"/>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Slide 5</a:t>
            </a:r>
          </a:p>
        </p:txBody>
      </p:sp>
      <p:pic>
        <p:nvPicPr>
          <p:cNvPr id="11" name="Picture 10" descr="California Student Aid Commission Logo">
            <a:extLst>
              <a:ext uri="{FF2B5EF4-FFF2-40B4-BE49-F238E27FC236}">
                <a16:creationId xmlns:a16="http://schemas.microsoft.com/office/drawing/2014/main" id="{D107E1AB-9C4E-4498-ADC4-E257EBF7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2" y="0"/>
            <a:ext cx="2334883" cy="1271508"/>
          </a:xfrm>
          <a:prstGeom prst="rect">
            <a:avLst/>
          </a:prstGeom>
        </p:spPr>
      </p:pic>
      <p:grpSp>
        <p:nvGrpSpPr>
          <p:cNvPr id="4" name="Group 3">
            <a:extLst>
              <a:ext uri="{FF2B5EF4-FFF2-40B4-BE49-F238E27FC236}">
                <a16:creationId xmlns:a16="http://schemas.microsoft.com/office/drawing/2014/main" id="{136A5FD6-CDBF-4A6E-B066-00252FC03D1C}"/>
              </a:ext>
              <a:ext uri="{C183D7F6-B498-43B3-948B-1728B52AA6E4}">
                <adec:decorative xmlns:adec="http://schemas.microsoft.com/office/drawing/2017/decorative" val="1"/>
              </a:ext>
            </a:extLst>
          </p:cNvPr>
          <p:cNvGrpSpPr/>
          <p:nvPr/>
        </p:nvGrpSpPr>
        <p:grpSpPr>
          <a:xfrm>
            <a:off x="0" y="5804697"/>
            <a:ext cx="12192000" cy="1053303"/>
            <a:chOff x="0" y="5804697"/>
            <a:chExt cx="12192000" cy="1053303"/>
          </a:xfrm>
        </p:grpSpPr>
        <p:sp>
          <p:nvSpPr>
            <p:cNvPr id="9" name="Rectangle 8">
              <a:extLst>
                <a:ext uri="{FF2B5EF4-FFF2-40B4-BE49-F238E27FC236}">
                  <a16:creationId xmlns:a16="http://schemas.microsoft.com/office/drawing/2014/main" id="{AB71BCA1-7BEB-449C-9D5D-C677F9BEA51C}"/>
                </a:ext>
                <a:ext uri="{C183D7F6-B498-43B3-948B-1728B52AA6E4}">
                  <adec:decorative xmlns:adec="http://schemas.microsoft.com/office/drawing/2017/decorative" val="1"/>
                </a:ext>
              </a:extLst>
            </p:cNvPr>
            <p:cNvSpPr/>
            <p:nvPr/>
          </p:nvSpPr>
          <p:spPr>
            <a:xfrm>
              <a:off x="0" y="5965723"/>
              <a:ext cx="12192000" cy="892277"/>
            </a:xfrm>
            <a:prstGeom prst="rect">
              <a:avLst/>
            </a:prstGeom>
            <a:solidFill>
              <a:srgbClr val="0F2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B54C66-467D-4C29-A152-DBBD08C46DFE}"/>
                </a:ext>
                <a:ext uri="{C183D7F6-B498-43B3-948B-1728B52AA6E4}">
                  <adec:decorative xmlns:adec="http://schemas.microsoft.com/office/drawing/2017/decorative" val="1"/>
                </a:ext>
              </a:extLst>
            </p:cNvPr>
            <p:cNvSpPr/>
            <p:nvPr/>
          </p:nvSpPr>
          <p:spPr>
            <a:xfrm>
              <a:off x="0" y="5804697"/>
              <a:ext cx="12192000" cy="161026"/>
            </a:xfrm>
            <a:prstGeom prst="rect">
              <a:avLst/>
            </a:prstGeom>
            <a:solidFill>
              <a:srgbClr val="1E9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55774D7-7C6F-4B25-BB67-E726472801D5}"/>
              </a:ext>
            </a:extLst>
          </p:cNvPr>
          <p:cNvPicPr>
            <a:picLocks noChangeAspect="1"/>
          </p:cNvPicPr>
          <p:nvPr/>
        </p:nvPicPr>
        <p:blipFill>
          <a:blip r:embed="rId4"/>
          <a:stretch>
            <a:fillRect/>
          </a:stretch>
        </p:blipFill>
        <p:spPr>
          <a:xfrm>
            <a:off x="1038804" y="-22302"/>
            <a:ext cx="9800181" cy="6644952"/>
          </a:xfrm>
          <a:prstGeom prst="rect">
            <a:avLst/>
          </a:prstGeom>
        </p:spPr>
      </p:pic>
    </p:spTree>
    <p:extLst>
      <p:ext uri="{BB962C8B-B14F-4D97-AF65-F5344CB8AC3E}">
        <p14:creationId xmlns:p14="http://schemas.microsoft.com/office/powerpoint/2010/main" val="3764652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8E161508CB8947840E61BBB0A79A9A" ma:contentTypeVersion="8" ma:contentTypeDescription="Create a new document." ma:contentTypeScope="" ma:versionID="7c009a8f6fc77412d8e097ccf86877eb">
  <xsd:schema xmlns:xsd="http://www.w3.org/2001/XMLSchema" xmlns:xs="http://www.w3.org/2001/XMLSchema" xmlns:p="http://schemas.microsoft.com/office/2006/metadata/properties" xmlns:ns2="0aadf77a-5fd9-4339-9292-1387dd48b82d" xmlns:ns3="75c5b0b3-4f69-49a2-8ab6-30893f5ebf0e" targetNamespace="http://schemas.microsoft.com/office/2006/metadata/properties" ma:root="true" ma:fieldsID="369a3089d3ba0ea42466df6db550270d" ns2:_="" ns3:_="">
    <xsd:import namespace="0aadf77a-5fd9-4339-9292-1387dd48b82d"/>
    <xsd:import namespace="75c5b0b3-4f69-49a2-8ab6-30893f5ebf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df77a-5fd9-4339-9292-1387dd48b8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5b0b3-4f69-49a2-8ab6-30893f5ebf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B92EBF-CEE0-4460-B92F-6EDAA37A89FA}">
  <ds:schemaRefs>
    <ds:schemaRef ds:uri="http://schemas.microsoft.com/sharepoint/v3/contenttype/forms"/>
  </ds:schemaRefs>
</ds:datastoreItem>
</file>

<file path=customXml/itemProps2.xml><?xml version="1.0" encoding="utf-8"?>
<ds:datastoreItem xmlns:ds="http://schemas.openxmlformats.org/officeDocument/2006/customXml" ds:itemID="{D311DB16-CC7A-41EA-AF4B-6B75F895F2A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9B5F43D-0706-4536-AC1E-E5A47573F8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adf77a-5fd9-4339-9292-1387dd48b82d"/>
    <ds:schemaRef ds:uri="75c5b0b3-4f69-49a2-8ab6-30893f5ebf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1720</TotalTime>
  <Words>2333</Words>
  <Application>Microsoft Office PowerPoint</Application>
  <PresentationFormat>Widescreen</PresentationFormat>
  <Paragraphs>223</Paragraphs>
  <Slides>29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Next LT Pro</vt:lpstr>
      <vt:lpstr>Calibri</vt:lpstr>
      <vt:lpstr>Calibri Light</vt:lpstr>
      <vt:lpstr>Montserrat</vt:lpstr>
      <vt:lpstr>Office Theme</vt:lpstr>
      <vt:lpstr>PowerPoint Presentation</vt:lpstr>
      <vt:lpstr>PowerPoint Presentation</vt:lpstr>
      <vt:lpstr>Webinar Tips</vt:lpstr>
      <vt:lpstr>Agenda Overview  </vt:lpstr>
      <vt:lpstr>Marlene Garcia Executive Director, CSAC</vt:lpstr>
      <vt:lpstr>PowerPoint Presentation</vt:lpstr>
      <vt:lpstr>PowerPoint Presentation</vt:lpstr>
      <vt:lpstr>PowerPoint Presentation</vt:lpstr>
      <vt:lpstr>Slide 5</vt:lpstr>
      <vt:lpstr>PowerPoint Presentation</vt:lpstr>
      <vt:lpstr>PowerPoint Presentation</vt:lpstr>
      <vt:lpstr>AB 540 &amp; CADAA are Gateways </vt:lpstr>
      <vt:lpstr>AB 540 &amp; CADAA are Gateways </vt:lpstr>
      <vt:lpstr>Institutions providing financial aid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Considerations</vt:lpstr>
      <vt:lpstr>PowerPoint Presentation</vt:lpstr>
      <vt:lpstr>Questions? </vt:lpstr>
      <vt:lpstr>Panel </vt:lpstr>
      <vt:lpstr>Resources to Support Undocumented Students immigrantsrising.org</vt:lpstr>
      <vt:lpstr>Questions? </vt:lpstr>
      <vt:lpstr>Slide 6</vt:lpstr>
      <vt:lpstr>Slide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Slide1</dc:title>
  <dc:creator>Judith Gutierrez</dc:creator>
  <cp:lastModifiedBy>Judith Gutierrez</cp:lastModifiedBy>
  <cp:revision>40</cp:revision>
  <dcterms:created xsi:type="dcterms:W3CDTF">2020-08-18T16:38:52Z</dcterms:created>
  <dcterms:modified xsi:type="dcterms:W3CDTF">2020-08-21T15:37:24Z</dcterms:modified>
</cp:coreProperties>
</file>