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spurlin\Desktop\Old%20Desktop\hearing%20data_revis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spurlin\Desktop\Old%20Desktop\hearing%20data_revis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spurlin\Desktop\Old%20Desktop\hearing%20data_revi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Cal Grant Students </a:t>
            </a:r>
            <a:r>
              <a:rPr lang="en-US" sz="1600" dirty="0"/>
              <a:t>Affected by </a:t>
            </a:r>
            <a:r>
              <a:rPr lang="en-US" sz="1600" dirty="0" smtClean="0"/>
              <a:t>5% Budget Reductions to Tuition/Fee</a:t>
            </a:r>
            <a:r>
              <a:rPr lang="en-US" sz="1600" baseline="0" dirty="0" smtClean="0"/>
              <a:t> and Access Awards</a:t>
            </a:r>
            <a:r>
              <a:rPr lang="en-US" sz="1600" dirty="0"/>
              <a:t>
</a:t>
            </a:r>
            <a:r>
              <a:rPr lang="en-US" sz="1600" dirty="0" smtClean="0"/>
              <a:t>(2012-13 to date)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20792593233538"/>
          <c:y val="0.24695897601840866"/>
          <c:w val="0.76110063165181274"/>
          <c:h val="0.63884856002588719"/>
        </c:manualLayout>
      </c:layout>
      <c:ofPieChart>
        <c:ofPieType val="bar"/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No Impact  70,038  </a:t>
                    </a:r>
                    <a:endParaRPr lang="en-US" smtClean="0"/>
                  </a:p>
                  <a:p>
                    <a:r>
                      <a:rPr lang="en-US" smtClean="0"/>
                      <a:t>29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2747828444521358"/>
                  <c:y val="-4.10962499550570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dirty="0"/>
                      <a:t>CCC  69,250 </a:t>
                    </a:r>
                    <a:endParaRPr lang="en-US" sz="1400" dirty="0" smtClean="0"/>
                  </a:p>
                  <a:p>
                    <a:pPr>
                      <a:defRPr/>
                    </a:pPr>
                    <a:r>
                      <a:rPr lang="en-US" sz="1400" dirty="0" smtClean="0"/>
                      <a:t>  28</a:t>
                    </a:r>
                    <a:r>
                      <a:rPr lang="en-US" sz="1400" dirty="0"/>
                      <a:t>%</a:t>
                    </a:r>
                  </a:p>
                </c:rich>
              </c:tx>
              <c:spPr>
                <a:noFill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0.27110888062069166"/>
                  <c:y val="-4.566389817711142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UC  </a:t>
                    </a:r>
                    <a:r>
                      <a:rPr lang="en-US" sz="1400" dirty="0" smtClean="0"/>
                      <a:t>12,545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 smtClean="0"/>
                      <a:t> </a:t>
                    </a:r>
                  </a:p>
                  <a:p>
                    <a:r>
                      <a:rPr lang="en-US" sz="1400" dirty="0" smtClean="0"/>
                      <a:t>5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0.26818574601251766"/>
                  <c:y val="-4.566210045662100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   CSU  59,698</a:t>
                    </a:r>
                    <a:r>
                      <a:rPr lang="en-US" sz="1400" baseline="0" dirty="0" smtClean="0"/>
                      <a:t> </a:t>
                    </a:r>
                  </a:p>
                  <a:p>
                    <a:r>
                      <a:rPr lang="en-US" sz="1400" dirty="0" smtClean="0"/>
                      <a:t>    25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-0.2674568371261284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ICU  24,571  </a:t>
                    </a:r>
                    <a:endParaRPr lang="en-US" sz="1400" dirty="0" smtClean="0"/>
                  </a:p>
                  <a:p>
                    <a:r>
                      <a:rPr lang="en-US" sz="1400" dirty="0" smtClean="0"/>
                      <a:t>10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-0.27111257246690318"/>
                  <c:y val="3.652968036529680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PCC  7,166  </a:t>
                    </a:r>
                    <a:endParaRPr lang="en-US" sz="1400" dirty="0" smtClean="0"/>
                  </a:p>
                  <a:p>
                    <a:r>
                      <a:rPr lang="en-US" sz="1400" dirty="0" smtClean="0"/>
                      <a:t>3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Impacted  </a:t>
                    </a:r>
                  </a:p>
                  <a:p>
                    <a:r>
                      <a:rPr lang="en-US" dirty="0" smtClean="0"/>
                      <a:t>173,230  </a:t>
                    </a:r>
                  </a:p>
                  <a:p>
                    <a:r>
                      <a:rPr lang="en-US" dirty="0" smtClean="0"/>
                      <a:t>71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Sheet4!$A$30:$A$35</c:f>
              <c:strCache>
                <c:ptCount val="6"/>
                <c:pt idx="0">
                  <c:v>No Impact</c:v>
                </c:pt>
                <c:pt idx="1">
                  <c:v>California Community Colleges</c:v>
                </c:pt>
                <c:pt idx="2">
                  <c:v>University of California</c:v>
                </c:pt>
                <c:pt idx="3">
                  <c:v>California State University</c:v>
                </c:pt>
                <c:pt idx="4">
                  <c:v>Independent Colleges &amp; Universities</c:v>
                </c:pt>
                <c:pt idx="5">
                  <c:v>Private Career Colleges</c:v>
                </c:pt>
              </c:strCache>
            </c:strRef>
          </c:cat>
          <c:val>
            <c:numRef>
              <c:f>Sheet4!$B$30:$B$35</c:f>
              <c:numCache>
                <c:formatCode>_(* #,##0_);_(* \(#,##0\);_(* "-"??_);_(@_)</c:formatCode>
                <c:ptCount val="6"/>
                <c:pt idx="0">
                  <c:v>70038</c:v>
                </c:pt>
                <c:pt idx="1">
                  <c:v>69250</c:v>
                </c:pt>
                <c:pt idx="2">
                  <c:v>12545</c:v>
                </c:pt>
                <c:pt idx="3">
                  <c:v>59698</c:v>
                </c:pt>
                <c:pt idx="4">
                  <c:v>24571</c:v>
                </c:pt>
                <c:pt idx="5">
                  <c:v>7166</c:v>
                </c:pt>
              </c:numCache>
            </c:numRef>
          </c:val>
        </c:ser>
        <c:ser>
          <c:idx val="1"/>
          <c:order val="1"/>
          <c:tx>
            <c:v>2</c:v>
          </c:tx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Sheet4!$A$30:$A$35</c:f>
              <c:strCache>
                <c:ptCount val="6"/>
                <c:pt idx="0">
                  <c:v>No Impact</c:v>
                </c:pt>
                <c:pt idx="1">
                  <c:v>California Community Colleges</c:v>
                </c:pt>
                <c:pt idx="2">
                  <c:v>University of California</c:v>
                </c:pt>
                <c:pt idx="3">
                  <c:v>California State University</c:v>
                </c:pt>
                <c:pt idx="4">
                  <c:v>Independent Colleges &amp; Universities</c:v>
                </c:pt>
                <c:pt idx="5">
                  <c:v>Private Career Colleges</c:v>
                </c:pt>
              </c:strCache>
            </c:strRef>
          </c:cat>
          <c:val>
            <c:numRef>
              <c:f>Sheet4!$B$31:$B$35</c:f>
              <c:numCache>
                <c:formatCode>_(* #,##0_);_(* \(#,##0\);_(* "-"??_);_(@_)</c:formatCode>
                <c:ptCount val="5"/>
                <c:pt idx="0">
                  <c:v>69250</c:v>
                </c:pt>
                <c:pt idx="1">
                  <c:v>12545</c:v>
                </c:pt>
                <c:pt idx="2">
                  <c:v>59698</c:v>
                </c:pt>
                <c:pt idx="3">
                  <c:v>24571</c:v>
                </c:pt>
                <c:pt idx="4">
                  <c:v>7166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50"/>
        <c:splitType val="pos"/>
        <c:splitPos val="5"/>
        <c:secondPieSize val="75"/>
        <c:serLines/>
      </c:of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6.0073260073260075E-2"/>
          <c:y val="0.15193290907129758"/>
          <c:w val="0.87985347985347984"/>
          <c:h val="8.1978930715852355E-2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 dirty="0" smtClean="0">
                <a:effectLst/>
              </a:rPr>
              <a:t>Cal Grant Students Affected by 5% Budget Reductions to Tuition/Fee and Access Awards</a:t>
            </a:r>
            <a:br>
              <a:rPr lang="en-US" sz="1800" b="1" i="0" baseline="0" dirty="0" smtClean="0">
                <a:effectLst/>
              </a:rPr>
            </a:br>
            <a:r>
              <a:rPr lang="en-US" sz="1800" b="1" i="0" baseline="0" dirty="0" smtClean="0">
                <a:effectLst/>
              </a:rPr>
              <a:t>(2012-13 to date) – Number of Students by Segment and Award Type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1931523098214303"/>
          <c:y val="1.351351351351351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Sheet4!$M$32</c:f>
              <c:strCache>
                <c:ptCount val="1"/>
                <c:pt idx="0">
                  <c:v>Cal Grant A</c:v>
                </c:pt>
              </c:strCache>
            </c:strRef>
          </c:tx>
          <c:invertIfNegative val="0"/>
          <c:dLbls>
            <c:numFmt formatCode="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Sheet4!$L$33:$L$37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Sheet4!$M$33:$M$37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18239</c:v>
                </c:pt>
                <c:pt idx="4">
                  <c:v>1956</c:v>
                </c:pt>
              </c:numCache>
            </c:numRef>
          </c:val>
        </c:ser>
        <c:ser>
          <c:idx val="1"/>
          <c:order val="1"/>
          <c:tx>
            <c:strRef>
              <c:f>Sheet4!$N$32</c:f>
              <c:strCache>
                <c:ptCount val="1"/>
                <c:pt idx="0">
                  <c:v>Cal Grant B</c:v>
                </c:pt>
              </c:strCache>
            </c:strRef>
          </c:tx>
          <c:invertIfNegative val="0"/>
          <c:dLbls>
            <c:numFmt formatCode="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Sheet4!$L$33:$L$37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Sheet4!$N$33:$N$37</c:f>
              <c:numCache>
                <c:formatCode>General</c:formatCode>
                <c:ptCount val="5"/>
                <c:pt idx="0">
                  <c:v>64562</c:v>
                </c:pt>
                <c:pt idx="1">
                  <c:v>12545</c:v>
                </c:pt>
                <c:pt idx="2">
                  <c:v>59698</c:v>
                </c:pt>
                <c:pt idx="3">
                  <c:v>6236</c:v>
                </c:pt>
                <c:pt idx="4">
                  <c:v>4172</c:v>
                </c:pt>
              </c:numCache>
            </c:numRef>
          </c:val>
        </c:ser>
        <c:ser>
          <c:idx val="2"/>
          <c:order val="2"/>
          <c:tx>
            <c:strRef>
              <c:f>Sheet4!$O$32</c:f>
              <c:strCache>
                <c:ptCount val="1"/>
                <c:pt idx="0">
                  <c:v>Cal Grant C</c:v>
                </c:pt>
              </c:strCache>
            </c:strRef>
          </c:tx>
          <c:invertIfNegative val="0"/>
          <c:dLbls>
            <c:numFmt formatCode="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Sheet4!$L$33:$L$37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Sheet4!$O$33:$O$37</c:f>
              <c:numCache>
                <c:formatCode>General</c:formatCode>
                <c:ptCount val="5"/>
                <c:pt idx="0">
                  <c:v>4688</c:v>
                </c:pt>
                <c:pt idx="1">
                  <c:v>0</c:v>
                </c:pt>
                <c:pt idx="2">
                  <c:v>0</c:v>
                </c:pt>
                <c:pt idx="3">
                  <c:v>96</c:v>
                </c:pt>
                <c:pt idx="4">
                  <c:v>1038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35168"/>
        <c:axId val="76937088"/>
      </c:barChart>
      <c:catAx>
        <c:axId val="7693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Segment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6937088"/>
        <c:crosses val="autoZero"/>
        <c:auto val="1"/>
        <c:lblAlgn val="ctr"/>
        <c:lblOffset val="100"/>
        <c:noMultiLvlLbl val="0"/>
      </c:catAx>
      <c:valAx>
        <c:axId val="76937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76935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 dirty="0" smtClean="0">
                <a:effectLst/>
              </a:rPr>
              <a:t>Cal Grant Students Affected by 5% Budget Reductions to Tuition/Fee and Access Awards</a:t>
            </a:r>
            <a:br>
              <a:rPr lang="en-US" sz="1800" b="1" i="0" baseline="0" dirty="0" smtClean="0">
                <a:effectLst/>
              </a:rPr>
            </a:br>
            <a:r>
              <a:rPr lang="en-US" sz="1800" b="1" i="0" baseline="0" dirty="0" smtClean="0">
                <a:effectLst/>
              </a:rPr>
              <a:t>(2012-13 to date) – Average Income by Segment and Award Type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Sheet4!$M$40</c:f>
              <c:strCache>
                <c:ptCount val="1"/>
                <c:pt idx="0">
                  <c:v>Cal Grant A</c:v>
                </c:pt>
              </c:strCache>
            </c:strRef>
          </c:tx>
          <c:invertIfNegative val="0"/>
          <c:dLbls>
            <c:numFmt formatCode="&quot;$&quot;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Sheet4!$L$41:$L$45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Sheet4!$M$41:$M$45</c:f>
              <c:numCache>
                <c:formatCode>_("$"* #,##0.00_);_("$"* \(#,##0.00\);_("$"*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38405</c:v>
                </c:pt>
                <c:pt idx="4">
                  <c:v>31305</c:v>
                </c:pt>
              </c:numCache>
            </c:numRef>
          </c:val>
        </c:ser>
        <c:ser>
          <c:idx val="1"/>
          <c:order val="1"/>
          <c:tx>
            <c:strRef>
              <c:f>Sheet4!$N$40</c:f>
              <c:strCache>
                <c:ptCount val="1"/>
                <c:pt idx="0">
                  <c:v>Cal Grant B</c:v>
                </c:pt>
              </c:strCache>
            </c:strRef>
          </c:tx>
          <c:invertIfNegative val="0"/>
          <c:dLbls>
            <c:numFmt formatCode="&quot;$&quot;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Sheet4!$L$41:$L$45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Sheet4!$N$41:$N$45</c:f>
              <c:numCache>
                <c:formatCode>_("$"* #,##0.00_);_("$"* \(#,##0.00\);_("$"* "-"??_);_(@_)</c:formatCode>
                <c:ptCount val="5"/>
                <c:pt idx="0">
                  <c:v>15238</c:v>
                </c:pt>
                <c:pt idx="1">
                  <c:v>16728</c:v>
                </c:pt>
                <c:pt idx="2">
                  <c:v>17586</c:v>
                </c:pt>
                <c:pt idx="3">
                  <c:v>16530</c:v>
                </c:pt>
                <c:pt idx="4">
                  <c:v>16119</c:v>
                </c:pt>
              </c:numCache>
            </c:numRef>
          </c:val>
        </c:ser>
        <c:ser>
          <c:idx val="2"/>
          <c:order val="2"/>
          <c:tx>
            <c:strRef>
              <c:f>Sheet4!$O$40</c:f>
              <c:strCache>
                <c:ptCount val="1"/>
                <c:pt idx="0">
                  <c:v>Cal Grant 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3331583552316E-2"/>
                  <c:y val="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6663823272463E-2"/>
                  <c:y val="1.576576576576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666638232724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Sheet4!$L$41:$L$45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Sheet4!$O$41:$O$45</c:f>
              <c:numCache>
                <c:formatCode>General</c:formatCode>
                <c:ptCount val="5"/>
                <c:pt idx="0" formatCode="_(&quot;$&quot;* #,##0.00_);_(&quot;$&quot;* \(#,##0.00\);_(&quot;$&quot;* &quot;-&quot;??_);_(@_)">
                  <c:v>15869</c:v>
                </c:pt>
                <c:pt idx="3" formatCode="_(&quot;$&quot;* #,##0.00_);_(&quot;$&quot;* \(#,##0.00\);_(&quot;$&quot;* &quot;-&quot;??_);_(@_)">
                  <c:v>20106</c:v>
                </c:pt>
                <c:pt idx="4" formatCode="_(&quot;$&quot;* #,##0.00_);_(&quot;$&quot;* \(#,##0.00\);_(&quot;$&quot;* &quot;-&quot;??_);_(@_)">
                  <c:v>18427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94816"/>
        <c:axId val="77009280"/>
      </c:barChart>
      <c:catAx>
        <c:axId val="7699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Segment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7009280"/>
        <c:crosses val="autoZero"/>
        <c:auto val="1"/>
        <c:lblAlgn val="ctr"/>
        <c:lblOffset val="100"/>
        <c:noMultiLvlLbl val="0"/>
      </c:catAx>
      <c:valAx>
        <c:axId val="7700928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Average Income</a:t>
                </a:r>
              </a:p>
            </c:rich>
          </c:tx>
          <c:layout/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76994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0.15824</cdr:x>
      <cdr:y>0.90411</cdr:y>
    </cdr:from>
    <cdr:to>
      <cdr:x>0.60659</cdr:x>
      <cdr:y>0.9863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5029200"/>
          <a:ext cx="3886185" cy="4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100" dirty="0" smtClean="0"/>
            <a:t>	</a:t>
          </a:r>
          <a:r>
            <a:rPr lang="en-US" sz="1600" dirty="0" smtClean="0"/>
            <a:t>Total Students = 243,268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1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620BC-5FF5-45D9-8999-F67DDFE5DB40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476"/>
            <a:ext cx="5586735" cy="41775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760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760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F199F-34CF-4C54-B04B-EEE42786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48A94AC-10CE-466D-B1E8-26BA28D27BCC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89F0-527B-44E4-B211-66D803588124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CC-6792-444D-ADFE-64CA11771A85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E11-7642-4728-A7D2-F3FDF3A15CE8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72A-B4D2-4540-982C-CDE27BDAE19D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EF2-CE5B-48C0-8C65-CBFAB91A8617}" type="datetime1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FEB-547B-4D5E-BB98-3B838FBE2A8C}" type="datetime1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0A9-8EA1-44CB-9B2D-C640978895BE}" type="datetime1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5C3A-8200-47F2-A90A-E07402C6CFB1}" type="datetime1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C7A589-9089-40C9-BCE3-A0F3708E3725}" type="datetime1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86CA5D-00A7-4209-AAE2-980C8368123C}" type="datetime1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17F173-D880-455A-A715-EAC7B28F4BF7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Senate Budget  and Fiscal Review Subcommittee #1 on Higher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581400"/>
            <a:ext cx="5712179" cy="1447800"/>
          </a:xfrm>
        </p:spPr>
        <p:txBody>
          <a:bodyPr/>
          <a:lstStyle/>
          <a:p>
            <a:r>
              <a:rPr lang="en-US" dirty="0" smtClean="0"/>
              <a:t>Thursday, April 25, 2013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14800"/>
            <a:ext cx="201031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2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a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92254"/>
              </p:ext>
            </p:extLst>
          </p:nvPr>
        </p:nvGraphicFramePr>
        <p:xfrm>
          <a:off x="228600" y="685800"/>
          <a:ext cx="866775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7A4E885D-D0DD-469A-9BC4-25E1D5773373}" type="datetime1">
              <a:rPr lang="en-US">
                <a:solidFill>
                  <a:schemeClr val="bg1"/>
                </a:solidFill>
              </a:rPr>
              <a:pPr/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00801"/>
            <a:ext cx="5540188" cy="228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56269"/>
              </p:ext>
            </p:extLst>
          </p:nvPr>
        </p:nvGraphicFramePr>
        <p:xfrm>
          <a:off x="685799" y="609600"/>
          <a:ext cx="7696201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74FE6331-D393-4AFA-B683-70CB897DED65}" type="datetime1">
              <a:rPr lang="en-US" smtClean="0">
                <a:solidFill>
                  <a:schemeClr val="bg1"/>
                </a:solidFill>
              </a:rPr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554018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0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87342"/>
              </p:ext>
            </p:extLst>
          </p:nvPr>
        </p:nvGraphicFramePr>
        <p:xfrm>
          <a:off x="761999" y="609600"/>
          <a:ext cx="7620001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91832203-3BDB-4012-BB38-1D79E489D55C}" type="datetime1">
              <a:rPr lang="en-US" smtClean="0">
                <a:solidFill>
                  <a:schemeClr val="bg1"/>
                </a:solidFill>
              </a:rPr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554018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1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828800"/>
            <a:ext cx="71612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619125"/>
            <a:ext cx="71612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187E0344-3ED6-459C-9969-95C2829C40B2}" type="datetime1">
              <a:rPr lang="en-US" smtClean="0">
                <a:solidFill>
                  <a:schemeClr val="bg1"/>
                </a:solidFill>
              </a:rPr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554018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825484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National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6186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023" y="990600"/>
            <a:ext cx="6965245" cy="1029467"/>
          </a:xfrm>
        </p:spPr>
        <p:txBody>
          <a:bodyPr>
            <a:normAutofit fontScale="90000"/>
          </a:bodyPr>
          <a:lstStyle/>
          <a:p>
            <a:r>
              <a:rPr lang="en-US" sz="3900" dirty="0"/>
              <a:t>FEDERAL CUTS DUE TO SEQUESTRATION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3025833" cy="1699953"/>
          </a:xfrm>
        </p:spPr>
      </p:pic>
      <p:sp>
        <p:nvSpPr>
          <p:cNvPr id="5" name="Tex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2600" dirty="0" smtClean="0"/>
              <a:t>9.8 percent cut in Federal </a:t>
            </a:r>
            <a:r>
              <a:rPr lang="en-US" sz="2600" dirty="0"/>
              <a:t>W</a:t>
            </a:r>
            <a:r>
              <a:rPr lang="en-US" sz="2600" dirty="0" smtClean="0"/>
              <a:t>ork </a:t>
            </a:r>
            <a:r>
              <a:rPr lang="en-US" sz="2600" dirty="0"/>
              <a:t>S</a:t>
            </a:r>
            <a:r>
              <a:rPr lang="en-US" sz="2600" dirty="0" smtClean="0"/>
              <a:t>tudy funding for California college and university students.</a:t>
            </a:r>
          </a:p>
          <a:p>
            <a:endParaRPr lang="en-US" sz="2600" dirty="0" smtClean="0"/>
          </a:p>
          <a:p>
            <a:r>
              <a:rPr lang="en-US" sz="2600" dirty="0" smtClean="0"/>
              <a:t>8.7 percent cut in Federal Supplemental Educational Opportunity Grants for California college and university students.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4"/>
            <a:r>
              <a:rPr lang="en-US" dirty="0" smtClean="0"/>
              <a:t>Source: U.S. Senate Appropriations Committee Majority Staff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41910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Pell Grant awards, are slated for funding reductions after the first year of the sequester affecting more than 1 million California college and university students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EA5029A6-99D2-4EDD-AA2B-B7CD8A09A8CD}" type="datetime1">
              <a:rPr lang="en-US" smtClean="0">
                <a:solidFill>
                  <a:schemeClr val="bg1"/>
                </a:solidFill>
              </a:rPr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554018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0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689</TotalTime>
  <Words>196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     Senate Budget  and Fiscal Review Subcommittee #1 on Higher Education</vt:lpstr>
      <vt:lpstr>PowerPoint Presentation</vt:lpstr>
      <vt:lpstr>PowerPoint Presentation</vt:lpstr>
      <vt:lpstr>PowerPoint Presentation</vt:lpstr>
      <vt:lpstr>PowerPoint Presentation</vt:lpstr>
      <vt:lpstr>FEDERAL CUTS DUE TO SEQUESTRATION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Spurling</dc:creator>
  <cp:lastModifiedBy>Patti Colston</cp:lastModifiedBy>
  <cp:revision>44</cp:revision>
  <cp:lastPrinted>2013-03-13T01:04:03Z</cp:lastPrinted>
  <dcterms:created xsi:type="dcterms:W3CDTF">2013-03-11T17:49:02Z</dcterms:created>
  <dcterms:modified xsi:type="dcterms:W3CDTF">2013-05-17T20:35:05Z</dcterms:modified>
</cp:coreProperties>
</file>