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305" r:id="rId3"/>
    <p:sldId id="306" r:id="rId4"/>
    <p:sldId id="307" r:id="rId5"/>
    <p:sldId id="308" r:id="rId6"/>
    <p:sldId id="257" r:id="rId7"/>
    <p:sldId id="260" r:id="rId8"/>
    <p:sldId id="264" r:id="rId9"/>
    <p:sldId id="272" r:id="rId10"/>
    <p:sldId id="296" r:id="rId11"/>
    <p:sldId id="301" r:id="rId12"/>
    <p:sldId id="304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CC"/>
    <a:srgbClr val="29A8C1"/>
    <a:srgbClr val="35A6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877" autoAdjust="0"/>
  </p:normalViewPr>
  <p:slideViewPr>
    <p:cSldViewPr>
      <p:cViewPr varScale="1">
        <p:scale>
          <a:sx n="55" d="100"/>
          <a:sy n="55" d="100"/>
        </p:scale>
        <p:origin x="-73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FF1BFC-9673-4C40-A2D5-5D38AF20016C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477A4C33-6843-401E-9829-7B864CAD6235}">
      <dgm:prSet phldrT="[Text]"/>
      <dgm:spPr>
        <a:solidFill>
          <a:schemeClr val="accent4"/>
        </a:solidFill>
      </dgm:spPr>
      <dgm:t>
        <a:bodyPr/>
        <a:lstStyle/>
        <a:p>
          <a:r>
            <a:rPr lang="en-US" dirty="0" smtClean="0"/>
            <a:t>Increase on student loan debt</a:t>
          </a:r>
          <a:endParaRPr lang="en-US" dirty="0"/>
        </a:p>
      </dgm:t>
    </dgm:pt>
    <dgm:pt modelId="{39773E1B-35E2-4DA5-B152-881C93466510}" type="parTrans" cxnId="{0A0AC0A2-A4E9-40F1-AAD2-EFFA0E9C4D8D}">
      <dgm:prSet/>
      <dgm:spPr/>
      <dgm:t>
        <a:bodyPr/>
        <a:lstStyle/>
        <a:p>
          <a:endParaRPr lang="en-US"/>
        </a:p>
      </dgm:t>
    </dgm:pt>
    <dgm:pt modelId="{086A8F8C-E4E9-4CA7-BA8F-AF47B795BB0B}" type="sibTrans" cxnId="{0A0AC0A2-A4E9-40F1-AAD2-EFFA0E9C4D8D}">
      <dgm:prSet/>
      <dgm:spPr/>
      <dgm:t>
        <a:bodyPr/>
        <a:lstStyle/>
        <a:p>
          <a:endParaRPr lang="en-US"/>
        </a:p>
      </dgm:t>
    </dgm:pt>
    <dgm:pt modelId="{54D5BD18-E775-4840-BA50-E3A877EB96DD}">
      <dgm:prSet phldrT="[Text]"/>
      <dgm:spPr>
        <a:solidFill>
          <a:schemeClr val="accent4"/>
        </a:solidFill>
      </dgm:spPr>
      <dgm:t>
        <a:bodyPr/>
        <a:lstStyle/>
        <a:p>
          <a:r>
            <a:rPr lang="en-US" dirty="0" smtClean="0"/>
            <a:t>Increase on default rates (CDRs)</a:t>
          </a:r>
          <a:endParaRPr lang="en-US" dirty="0"/>
        </a:p>
      </dgm:t>
    </dgm:pt>
    <dgm:pt modelId="{919059D4-9B95-4D35-AD01-279B77496585}" type="parTrans" cxnId="{68B589E9-2EF8-4EA3-9741-C956A8DC7B7A}">
      <dgm:prSet/>
      <dgm:spPr/>
      <dgm:t>
        <a:bodyPr/>
        <a:lstStyle/>
        <a:p>
          <a:endParaRPr lang="en-US"/>
        </a:p>
      </dgm:t>
    </dgm:pt>
    <dgm:pt modelId="{B2494E47-A76C-4735-83D2-4674694BA656}" type="sibTrans" cxnId="{68B589E9-2EF8-4EA3-9741-C956A8DC7B7A}">
      <dgm:prSet/>
      <dgm:spPr/>
      <dgm:t>
        <a:bodyPr/>
        <a:lstStyle/>
        <a:p>
          <a:endParaRPr lang="en-US"/>
        </a:p>
      </dgm:t>
    </dgm:pt>
    <dgm:pt modelId="{29A0A488-2CF5-44A1-B768-769E6B783E13}">
      <dgm:prSet phldrT="[Text]"/>
      <dgm:spPr/>
      <dgm:t>
        <a:bodyPr/>
        <a:lstStyle/>
        <a:p>
          <a:r>
            <a:rPr lang="en-US" dirty="0" smtClean="0"/>
            <a:t>Potential loss of Federal aid: </a:t>
          </a:r>
        </a:p>
        <a:p>
          <a:r>
            <a:rPr lang="en-US" b="1" i="1" dirty="0" smtClean="0">
              <a:solidFill>
                <a:schemeClr val="accent2"/>
              </a:solidFill>
            </a:rPr>
            <a:t>Pell Grant </a:t>
          </a:r>
          <a:r>
            <a:rPr lang="en-US" dirty="0" smtClean="0"/>
            <a:t>&amp; </a:t>
          </a:r>
          <a:r>
            <a:rPr lang="en-US" i="1" dirty="0" smtClean="0"/>
            <a:t>Student Loan program</a:t>
          </a:r>
          <a:endParaRPr lang="en-US" i="1" dirty="0"/>
        </a:p>
      </dgm:t>
    </dgm:pt>
    <dgm:pt modelId="{AC5FF5C2-9CFE-4350-9A74-64942D122E9C}" type="parTrans" cxnId="{FFE84B73-0D3F-47B3-8068-F60F5975607E}">
      <dgm:prSet/>
      <dgm:spPr/>
      <dgm:t>
        <a:bodyPr/>
        <a:lstStyle/>
        <a:p>
          <a:endParaRPr lang="en-US"/>
        </a:p>
      </dgm:t>
    </dgm:pt>
    <dgm:pt modelId="{5127F6CD-6FA6-47A9-9A8A-2A83AD3DA462}" type="sibTrans" cxnId="{FFE84B73-0D3F-47B3-8068-F60F5975607E}">
      <dgm:prSet/>
      <dgm:spPr/>
      <dgm:t>
        <a:bodyPr/>
        <a:lstStyle/>
        <a:p>
          <a:endParaRPr lang="en-US"/>
        </a:p>
      </dgm:t>
    </dgm:pt>
    <dgm:pt modelId="{ECAF9D67-E274-4601-9D02-CD04DF752859}" type="pres">
      <dgm:prSet presAssocID="{BEFF1BFC-9673-4C40-A2D5-5D38AF20016C}" presName="Name0" presStyleCnt="0">
        <dgm:presLayoutVars>
          <dgm:dir/>
          <dgm:resizeHandles val="exact"/>
        </dgm:presLayoutVars>
      </dgm:prSet>
      <dgm:spPr/>
    </dgm:pt>
    <dgm:pt modelId="{F72CE42C-1AB2-4462-B354-76C6C5B5D386}" type="pres">
      <dgm:prSet presAssocID="{BEFF1BFC-9673-4C40-A2D5-5D38AF20016C}" presName="vNodes" presStyleCnt="0"/>
      <dgm:spPr/>
    </dgm:pt>
    <dgm:pt modelId="{6679D94F-BF8C-4BDF-B2C4-611E7B6B1417}" type="pres">
      <dgm:prSet presAssocID="{477A4C33-6843-401E-9829-7B864CAD6235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FB49AA-D681-46BF-9873-45F3EEA1257D}" type="pres">
      <dgm:prSet presAssocID="{086A8F8C-E4E9-4CA7-BA8F-AF47B795BB0B}" presName="spacerT" presStyleCnt="0"/>
      <dgm:spPr/>
    </dgm:pt>
    <dgm:pt modelId="{8E45B5FC-29DF-4122-AA0C-E72A97337B95}" type="pres">
      <dgm:prSet presAssocID="{086A8F8C-E4E9-4CA7-BA8F-AF47B795BB0B}" presName="sibTrans" presStyleLbl="sibTrans2D1" presStyleIdx="0" presStyleCnt="2" custScaleX="75654"/>
      <dgm:spPr>
        <a:prstGeom prst="downArrow">
          <a:avLst/>
        </a:prstGeom>
      </dgm:spPr>
      <dgm:t>
        <a:bodyPr/>
        <a:lstStyle/>
        <a:p>
          <a:endParaRPr lang="en-US"/>
        </a:p>
      </dgm:t>
    </dgm:pt>
    <dgm:pt modelId="{A334E2B0-57C1-4B2B-97C5-0D702CACA4E9}" type="pres">
      <dgm:prSet presAssocID="{086A8F8C-E4E9-4CA7-BA8F-AF47B795BB0B}" presName="spacerB" presStyleCnt="0"/>
      <dgm:spPr/>
    </dgm:pt>
    <dgm:pt modelId="{6F4D2CBD-7288-4454-BD7C-9F10808F3A3C}" type="pres">
      <dgm:prSet presAssocID="{54D5BD18-E775-4840-BA50-E3A877EB96DD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A8BE83-435E-48B0-86A3-B45FA29FD949}" type="pres">
      <dgm:prSet presAssocID="{BEFF1BFC-9673-4C40-A2D5-5D38AF20016C}" presName="sibTransLast" presStyleLbl="sibTrans2D1" presStyleIdx="1" presStyleCnt="2" custAng="20846059" custScaleX="178589" custLinFactY="58909" custLinFactNeighborX="11561" custLinFactNeighborY="100000"/>
      <dgm:spPr/>
      <dgm:t>
        <a:bodyPr/>
        <a:lstStyle/>
        <a:p>
          <a:endParaRPr lang="en-US"/>
        </a:p>
      </dgm:t>
    </dgm:pt>
    <dgm:pt modelId="{69582727-C1AC-45B5-9486-337A785A9758}" type="pres">
      <dgm:prSet presAssocID="{BEFF1BFC-9673-4C40-A2D5-5D38AF20016C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744307DA-0439-4D16-B947-A217D8CD6698}" type="pres">
      <dgm:prSet presAssocID="{BEFF1BFC-9673-4C40-A2D5-5D38AF20016C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FE84B73-0D3F-47B3-8068-F60F5975607E}" srcId="{BEFF1BFC-9673-4C40-A2D5-5D38AF20016C}" destId="{29A0A488-2CF5-44A1-B768-769E6B783E13}" srcOrd="2" destOrd="0" parTransId="{AC5FF5C2-9CFE-4350-9A74-64942D122E9C}" sibTransId="{5127F6CD-6FA6-47A9-9A8A-2A83AD3DA462}"/>
    <dgm:cxn modelId="{3EC79FF9-3BD4-4BA8-A6FC-DD17E834AF70}" type="presOf" srcId="{BEFF1BFC-9673-4C40-A2D5-5D38AF20016C}" destId="{ECAF9D67-E274-4601-9D02-CD04DF752859}" srcOrd="0" destOrd="0" presId="urn:microsoft.com/office/officeart/2005/8/layout/equation2"/>
    <dgm:cxn modelId="{6360FAF0-A3C0-4081-BA82-D9248B9DBDBE}" type="presOf" srcId="{086A8F8C-E4E9-4CA7-BA8F-AF47B795BB0B}" destId="{8E45B5FC-29DF-4122-AA0C-E72A97337B95}" srcOrd="0" destOrd="0" presId="urn:microsoft.com/office/officeart/2005/8/layout/equation2"/>
    <dgm:cxn modelId="{68B589E9-2EF8-4EA3-9741-C956A8DC7B7A}" srcId="{BEFF1BFC-9673-4C40-A2D5-5D38AF20016C}" destId="{54D5BD18-E775-4840-BA50-E3A877EB96DD}" srcOrd="1" destOrd="0" parTransId="{919059D4-9B95-4D35-AD01-279B77496585}" sibTransId="{B2494E47-A76C-4735-83D2-4674694BA656}"/>
    <dgm:cxn modelId="{B32CE53E-0B37-449E-86A4-5E9AC9E0EB44}" type="presOf" srcId="{29A0A488-2CF5-44A1-B768-769E6B783E13}" destId="{744307DA-0439-4D16-B947-A217D8CD6698}" srcOrd="0" destOrd="0" presId="urn:microsoft.com/office/officeart/2005/8/layout/equation2"/>
    <dgm:cxn modelId="{9BC1E1D4-5582-48CF-A5B2-C15759241BD4}" type="presOf" srcId="{B2494E47-A76C-4735-83D2-4674694BA656}" destId="{35A8BE83-435E-48B0-86A3-B45FA29FD949}" srcOrd="0" destOrd="0" presId="urn:microsoft.com/office/officeart/2005/8/layout/equation2"/>
    <dgm:cxn modelId="{450F60F2-8197-40F0-BA4B-009927299E48}" type="presOf" srcId="{477A4C33-6843-401E-9829-7B864CAD6235}" destId="{6679D94F-BF8C-4BDF-B2C4-611E7B6B1417}" srcOrd="0" destOrd="0" presId="urn:microsoft.com/office/officeart/2005/8/layout/equation2"/>
    <dgm:cxn modelId="{C3FBDF05-DEDC-4E4D-BFFD-B8CB54313A95}" type="presOf" srcId="{54D5BD18-E775-4840-BA50-E3A877EB96DD}" destId="{6F4D2CBD-7288-4454-BD7C-9F10808F3A3C}" srcOrd="0" destOrd="0" presId="urn:microsoft.com/office/officeart/2005/8/layout/equation2"/>
    <dgm:cxn modelId="{0A0AC0A2-A4E9-40F1-AAD2-EFFA0E9C4D8D}" srcId="{BEFF1BFC-9673-4C40-A2D5-5D38AF20016C}" destId="{477A4C33-6843-401E-9829-7B864CAD6235}" srcOrd="0" destOrd="0" parTransId="{39773E1B-35E2-4DA5-B152-881C93466510}" sibTransId="{086A8F8C-E4E9-4CA7-BA8F-AF47B795BB0B}"/>
    <dgm:cxn modelId="{8C374B39-92FB-4FCB-BDE0-5153D6828754}" type="presOf" srcId="{B2494E47-A76C-4735-83D2-4674694BA656}" destId="{69582727-C1AC-45B5-9486-337A785A9758}" srcOrd="1" destOrd="0" presId="urn:microsoft.com/office/officeart/2005/8/layout/equation2"/>
    <dgm:cxn modelId="{7FC6DAC4-3CB2-4BFF-955A-E9B452EE1E7E}" type="presParOf" srcId="{ECAF9D67-E274-4601-9D02-CD04DF752859}" destId="{F72CE42C-1AB2-4462-B354-76C6C5B5D386}" srcOrd="0" destOrd="0" presId="urn:microsoft.com/office/officeart/2005/8/layout/equation2"/>
    <dgm:cxn modelId="{72871B65-1AF3-401B-92F2-82DC146D60DA}" type="presParOf" srcId="{F72CE42C-1AB2-4462-B354-76C6C5B5D386}" destId="{6679D94F-BF8C-4BDF-B2C4-611E7B6B1417}" srcOrd="0" destOrd="0" presId="urn:microsoft.com/office/officeart/2005/8/layout/equation2"/>
    <dgm:cxn modelId="{F9F899CA-0AA8-4B67-B00C-80160B0355EF}" type="presParOf" srcId="{F72CE42C-1AB2-4462-B354-76C6C5B5D386}" destId="{0FFB49AA-D681-46BF-9873-45F3EEA1257D}" srcOrd="1" destOrd="0" presId="urn:microsoft.com/office/officeart/2005/8/layout/equation2"/>
    <dgm:cxn modelId="{A979B70D-A227-4B6C-AABF-16179A0AC4E1}" type="presParOf" srcId="{F72CE42C-1AB2-4462-B354-76C6C5B5D386}" destId="{8E45B5FC-29DF-4122-AA0C-E72A97337B95}" srcOrd="2" destOrd="0" presId="urn:microsoft.com/office/officeart/2005/8/layout/equation2"/>
    <dgm:cxn modelId="{E9AB9E03-D2D9-423F-A61F-6CB0A4983177}" type="presParOf" srcId="{F72CE42C-1AB2-4462-B354-76C6C5B5D386}" destId="{A334E2B0-57C1-4B2B-97C5-0D702CACA4E9}" srcOrd="3" destOrd="0" presId="urn:microsoft.com/office/officeart/2005/8/layout/equation2"/>
    <dgm:cxn modelId="{EBD4631D-EDD4-4CEF-AAFC-2C7869BD7EBD}" type="presParOf" srcId="{F72CE42C-1AB2-4462-B354-76C6C5B5D386}" destId="{6F4D2CBD-7288-4454-BD7C-9F10808F3A3C}" srcOrd="4" destOrd="0" presId="urn:microsoft.com/office/officeart/2005/8/layout/equation2"/>
    <dgm:cxn modelId="{08F32FDB-A98C-4984-BDC0-FDD06F0E5DBB}" type="presParOf" srcId="{ECAF9D67-E274-4601-9D02-CD04DF752859}" destId="{35A8BE83-435E-48B0-86A3-B45FA29FD949}" srcOrd="1" destOrd="0" presId="urn:microsoft.com/office/officeart/2005/8/layout/equation2"/>
    <dgm:cxn modelId="{9C1AB174-81C9-4CE1-AF52-F68FE4B61658}" type="presParOf" srcId="{35A8BE83-435E-48B0-86A3-B45FA29FD949}" destId="{69582727-C1AC-45B5-9486-337A785A9758}" srcOrd="0" destOrd="0" presId="urn:microsoft.com/office/officeart/2005/8/layout/equation2"/>
    <dgm:cxn modelId="{E721B2EE-6DF9-4AEC-94D7-D2405DA93261}" type="presParOf" srcId="{ECAF9D67-E274-4601-9D02-CD04DF752859}" destId="{744307DA-0439-4D16-B947-A217D8CD6698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34ED066-A8EE-4D6E-A0D0-CE17751E4BA9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5CC3531-4629-4FA7-BD27-F8E6B917A7F2}">
      <dgm:prSet phldrT="[Text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dirty="0" smtClean="0"/>
            <a:t>Services &amp; Tools</a:t>
          </a:r>
        </a:p>
        <a:p>
          <a:r>
            <a:rPr lang="en-US" dirty="0" smtClean="0"/>
            <a:t>- Default prevention</a:t>
          </a:r>
          <a:endParaRPr lang="en-US" dirty="0"/>
        </a:p>
      </dgm:t>
    </dgm:pt>
    <dgm:pt modelId="{ACFC1253-3F54-480B-9DFE-B6D446332F23}" type="parTrans" cxnId="{E6C689FD-B8C3-4895-B610-F4F45EA50620}">
      <dgm:prSet/>
      <dgm:spPr/>
      <dgm:t>
        <a:bodyPr/>
        <a:lstStyle/>
        <a:p>
          <a:endParaRPr lang="en-US"/>
        </a:p>
      </dgm:t>
    </dgm:pt>
    <dgm:pt modelId="{A2462B38-4BA8-472D-BB61-0A8286B5FD56}" type="sibTrans" cxnId="{E6C689FD-B8C3-4895-B610-F4F45EA50620}">
      <dgm:prSet custT="1"/>
      <dgm:spPr/>
      <dgm:t>
        <a:bodyPr/>
        <a:lstStyle/>
        <a:p>
          <a:r>
            <a:rPr lang="en-US" sz="1100" dirty="0" smtClean="0"/>
            <a:t>PPA</a:t>
          </a:r>
        </a:p>
        <a:p>
          <a:r>
            <a:rPr lang="en-US" sz="1100" dirty="0" smtClean="0"/>
            <a:t>- Private consultants</a:t>
          </a:r>
          <a:endParaRPr lang="en-US" sz="1100" dirty="0"/>
        </a:p>
      </dgm:t>
    </dgm:pt>
    <dgm:pt modelId="{AD2ECEA6-6F79-4DDD-9F59-5E8541B12805}">
      <dgm:prSet phldrT="[Text]"/>
      <dgm:spPr/>
      <dgm:t>
        <a:bodyPr/>
        <a:lstStyle/>
        <a:p>
          <a:r>
            <a:rPr lang="en-US" dirty="0" smtClean="0">
              <a:solidFill>
                <a:schemeClr val="tx2"/>
              </a:solidFill>
            </a:rPr>
            <a:t>CCCCO’s Default Prevention Initiative</a:t>
          </a:r>
          <a:endParaRPr lang="en-US" dirty="0">
            <a:solidFill>
              <a:schemeClr val="tx2"/>
            </a:solidFill>
          </a:endParaRPr>
        </a:p>
      </dgm:t>
    </dgm:pt>
    <dgm:pt modelId="{015221CE-E8A4-4693-A822-71ADEAD044A8}" type="parTrans" cxnId="{395628FD-D995-4E8B-A651-8DAA4DB29DDA}">
      <dgm:prSet/>
      <dgm:spPr/>
      <dgm:t>
        <a:bodyPr/>
        <a:lstStyle/>
        <a:p>
          <a:endParaRPr lang="en-US"/>
        </a:p>
      </dgm:t>
    </dgm:pt>
    <dgm:pt modelId="{DB1FD821-8E85-4B07-8FA3-1D9AF0FDAF84}" type="sibTrans" cxnId="{395628FD-D995-4E8B-A651-8DAA4DB29DDA}">
      <dgm:prSet/>
      <dgm:spPr/>
      <dgm:t>
        <a:bodyPr/>
        <a:lstStyle/>
        <a:p>
          <a:endParaRPr lang="en-US"/>
        </a:p>
      </dgm:t>
    </dgm:pt>
    <dgm:pt modelId="{9FBCF048-D3EB-417A-984A-8DCF02CD6730}">
      <dgm:prSet phldrT="[Text]"/>
      <dgm:spPr/>
      <dgm:t>
        <a:bodyPr/>
        <a:lstStyle/>
        <a:p>
          <a:r>
            <a:rPr lang="en-US" dirty="0" smtClean="0"/>
            <a:t>CCCCO’s Default Prevention Initiative objectives</a:t>
          </a:r>
          <a:endParaRPr lang="en-US" dirty="0"/>
        </a:p>
      </dgm:t>
    </dgm:pt>
    <dgm:pt modelId="{0DE292B7-3FCD-489B-9927-92FD2F6336D7}" type="parTrans" cxnId="{3A114E0E-DFA2-447F-82E2-E201D7BE604C}">
      <dgm:prSet/>
      <dgm:spPr/>
      <dgm:t>
        <a:bodyPr/>
        <a:lstStyle/>
        <a:p>
          <a:endParaRPr lang="en-US"/>
        </a:p>
      </dgm:t>
    </dgm:pt>
    <dgm:pt modelId="{FF794DB1-550E-4F01-8417-C48A04AB1F14}" type="sibTrans" cxnId="{3A114E0E-DFA2-447F-82E2-E201D7BE604C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sz="1100" dirty="0" smtClean="0">
              <a:solidFill>
                <a:schemeClr val="bg1"/>
              </a:solidFill>
            </a:rPr>
            <a:t>Tier 1 Initiative</a:t>
          </a:r>
          <a:endParaRPr lang="en-US" sz="1100" dirty="0">
            <a:solidFill>
              <a:schemeClr val="bg1"/>
            </a:solidFill>
          </a:endParaRPr>
        </a:p>
      </dgm:t>
    </dgm:pt>
    <dgm:pt modelId="{D112B693-C00B-42D1-A469-FC4FBCF01938}">
      <dgm:prSet phldrT="[Text]" custT="1"/>
      <dgm:spPr/>
      <dgm:t>
        <a:bodyPr/>
        <a:lstStyle/>
        <a:p>
          <a:pPr algn="ctr"/>
          <a:r>
            <a:rPr lang="en-US" sz="1100" b="1" dirty="0" smtClean="0">
              <a:solidFill>
                <a:schemeClr val="tx2"/>
              </a:solidFill>
            </a:rPr>
            <a:t>Financial Literacy</a:t>
          </a:r>
        </a:p>
        <a:p>
          <a:pPr algn="r"/>
          <a:endParaRPr lang="en-US" sz="1000" dirty="0">
            <a:solidFill>
              <a:schemeClr val="tx2"/>
            </a:solidFill>
          </a:endParaRPr>
        </a:p>
      </dgm:t>
    </dgm:pt>
    <dgm:pt modelId="{70CC0600-FD21-4C77-B0D9-20938DCC0EAF}" type="parTrans" cxnId="{D7F8D389-A999-46CB-B2DE-F53F5075A3D9}">
      <dgm:prSet/>
      <dgm:spPr/>
      <dgm:t>
        <a:bodyPr/>
        <a:lstStyle/>
        <a:p>
          <a:endParaRPr lang="en-US"/>
        </a:p>
      </dgm:t>
    </dgm:pt>
    <dgm:pt modelId="{806C6BE9-A250-44AB-B0F3-49A4017338F7}" type="sibTrans" cxnId="{D7F8D389-A999-46CB-B2DE-F53F5075A3D9}">
      <dgm:prSet/>
      <dgm:spPr/>
      <dgm:t>
        <a:bodyPr/>
        <a:lstStyle/>
        <a:p>
          <a:endParaRPr lang="en-US"/>
        </a:p>
      </dgm:t>
    </dgm:pt>
    <dgm:pt modelId="{5FEFD7AB-CD73-4DED-AE25-925135CDCFFE}">
      <dgm:prSet phldrT="[Text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dirty="0" smtClean="0"/>
            <a:t>Default Prevention</a:t>
          </a:r>
        </a:p>
      </dgm:t>
    </dgm:pt>
    <dgm:pt modelId="{9D378F4C-EA02-44BB-B5BD-29638EBEC782}" type="parTrans" cxnId="{F384FBC7-CC8C-4A77-BA34-94CC4C14FD3D}">
      <dgm:prSet/>
      <dgm:spPr/>
      <dgm:t>
        <a:bodyPr/>
        <a:lstStyle/>
        <a:p>
          <a:endParaRPr lang="en-US"/>
        </a:p>
      </dgm:t>
    </dgm:pt>
    <dgm:pt modelId="{1B6063AF-CF17-4BA9-AE65-E0B0F3A8DF82}" type="sibTrans" cxnId="{F384FBC7-CC8C-4A77-BA34-94CC4C14FD3D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sz="1100" dirty="0" smtClean="0"/>
            <a:t>Tier 2 Initiative</a:t>
          </a:r>
          <a:endParaRPr lang="en-US" sz="1100" dirty="0"/>
        </a:p>
      </dgm:t>
    </dgm:pt>
    <dgm:pt modelId="{A8CC2153-B6C7-41E8-9EE7-751343C535A4}" type="pres">
      <dgm:prSet presAssocID="{834ED066-A8EE-4D6E-A0D0-CE17751E4BA9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E8941DEC-5D60-439B-A093-3E5ABD367D34}" type="pres">
      <dgm:prSet presAssocID="{35CC3531-4629-4FA7-BD27-F8E6B917A7F2}" presName="composite" presStyleCnt="0"/>
      <dgm:spPr/>
    </dgm:pt>
    <dgm:pt modelId="{3B425D8D-4337-49F5-A791-A95C57AB3EFB}" type="pres">
      <dgm:prSet presAssocID="{35CC3531-4629-4FA7-BD27-F8E6B917A7F2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8E2325-475C-4055-9894-530DA9B6894F}" type="pres">
      <dgm:prSet presAssocID="{35CC3531-4629-4FA7-BD27-F8E6B917A7F2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45476E-52A8-4111-9C08-9DD4DA2E72C3}" type="pres">
      <dgm:prSet presAssocID="{35CC3531-4629-4FA7-BD27-F8E6B917A7F2}" presName="BalanceSpacing" presStyleCnt="0"/>
      <dgm:spPr/>
    </dgm:pt>
    <dgm:pt modelId="{5F6F5AC2-76C4-4A82-8620-FC0EBF436761}" type="pres">
      <dgm:prSet presAssocID="{35CC3531-4629-4FA7-BD27-F8E6B917A7F2}" presName="BalanceSpacing1" presStyleCnt="0"/>
      <dgm:spPr/>
    </dgm:pt>
    <dgm:pt modelId="{AF6E7950-CF6D-41AB-A455-1CD6EDC19E50}" type="pres">
      <dgm:prSet presAssocID="{A2462B38-4BA8-472D-BB61-0A8286B5FD56}" presName="Accent1Text" presStyleLbl="node1" presStyleIdx="1" presStyleCnt="6"/>
      <dgm:spPr/>
      <dgm:t>
        <a:bodyPr/>
        <a:lstStyle/>
        <a:p>
          <a:endParaRPr lang="en-US"/>
        </a:p>
      </dgm:t>
    </dgm:pt>
    <dgm:pt modelId="{4E57F774-9F32-43DF-9173-3EFC9323E678}" type="pres">
      <dgm:prSet presAssocID="{A2462B38-4BA8-472D-BB61-0A8286B5FD56}" presName="spaceBetweenRectangles" presStyleCnt="0"/>
      <dgm:spPr/>
    </dgm:pt>
    <dgm:pt modelId="{C71F8658-9FCB-4EAA-A851-BC164E5EDF30}" type="pres">
      <dgm:prSet presAssocID="{9FBCF048-D3EB-417A-984A-8DCF02CD6730}" presName="composite" presStyleCnt="0"/>
      <dgm:spPr/>
    </dgm:pt>
    <dgm:pt modelId="{5F1D9DB0-76EE-4F47-AA8B-DC16BCCD89EE}" type="pres">
      <dgm:prSet presAssocID="{9FBCF048-D3EB-417A-984A-8DCF02CD6730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85C994-F4DC-4020-8581-9CF239E501FA}" type="pres">
      <dgm:prSet presAssocID="{9FBCF048-D3EB-417A-984A-8DCF02CD6730}" presName="Childtext1" presStyleLbl="revTx" presStyleIdx="1" presStyleCnt="3" custScaleX="64728" custLinFactNeighborX="8526" custLinFactNeighborY="38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7F8091-516A-42CA-B16E-2BECA8B16205}" type="pres">
      <dgm:prSet presAssocID="{9FBCF048-D3EB-417A-984A-8DCF02CD6730}" presName="BalanceSpacing" presStyleCnt="0"/>
      <dgm:spPr/>
    </dgm:pt>
    <dgm:pt modelId="{36B634F9-2B92-450D-A0B7-0A46F4451715}" type="pres">
      <dgm:prSet presAssocID="{9FBCF048-D3EB-417A-984A-8DCF02CD6730}" presName="BalanceSpacing1" presStyleCnt="0"/>
      <dgm:spPr/>
    </dgm:pt>
    <dgm:pt modelId="{A0C653A4-AB3F-4219-89CA-F3AD1CB3A166}" type="pres">
      <dgm:prSet presAssocID="{FF794DB1-550E-4F01-8417-C48A04AB1F14}" presName="Accent1Text" presStyleLbl="node1" presStyleIdx="3" presStyleCnt="6"/>
      <dgm:spPr/>
      <dgm:t>
        <a:bodyPr/>
        <a:lstStyle/>
        <a:p>
          <a:endParaRPr lang="en-US"/>
        </a:p>
      </dgm:t>
    </dgm:pt>
    <dgm:pt modelId="{ABEA754B-F411-4248-8F27-DBC0D5382804}" type="pres">
      <dgm:prSet presAssocID="{FF794DB1-550E-4F01-8417-C48A04AB1F14}" presName="spaceBetweenRectangles" presStyleCnt="0"/>
      <dgm:spPr/>
    </dgm:pt>
    <dgm:pt modelId="{9A49867B-8318-4175-B6DC-285FFE2B8253}" type="pres">
      <dgm:prSet presAssocID="{5FEFD7AB-CD73-4DED-AE25-925135CDCFFE}" presName="composite" presStyleCnt="0"/>
      <dgm:spPr/>
    </dgm:pt>
    <dgm:pt modelId="{D6AF465E-06F1-4422-808A-3F1C56FBEAAF}" type="pres">
      <dgm:prSet presAssocID="{5FEFD7AB-CD73-4DED-AE25-925135CDCFFE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FEF49C-5813-4025-9DDF-769DA83E1B72}" type="pres">
      <dgm:prSet presAssocID="{5FEFD7AB-CD73-4DED-AE25-925135CDCFFE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7D1D104A-52C0-47C9-B085-C4D56A059EF6}" type="pres">
      <dgm:prSet presAssocID="{5FEFD7AB-CD73-4DED-AE25-925135CDCFFE}" presName="BalanceSpacing" presStyleCnt="0"/>
      <dgm:spPr/>
    </dgm:pt>
    <dgm:pt modelId="{246EB3F3-13F1-4216-9593-FACD22ACC71C}" type="pres">
      <dgm:prSet presAssocID="{5FEFD7AB-CD73-4DED-AE25-925135CDCFFE}" presName="BalanceSpacing1" presStyleCnt="0"/>
      <dgm:spPr/>
    </dgm:pt>
    <dgm:pt modelId="{825AC111-A962-4363-865D-571CE476E862}" type="pres">
      <dgm:prSet presAssocID="{1B6063AF-CF17-4BA9-AE65-E0B0F3A8DF82}" presName="Accent1Text" presStyleLbl="node1" presStyleIdx="5" presStyleCnt="6"/>
      <dgm:spPr/>
      <dgm:t>
        <a:bodyPr/>
        <a:lstStyle/>
        <a:p>
          <a:endParaRPr lang="en-US"/>
        </a:p>
      </dgm:t>
    </dgm:pt>
  </dgm:ptLst>
  <dgm:cxnLst>
    <dgm:cxn modelId="{F3DBA598-6756-43BC-9B6F-2B700A16FB77}" type="presOf" srcId="{A2462B38-4BA8-472D-BB61-0A8286B5FD56}" destId="{AF6E7950-CF6D-41AB-A455-1CD6EDC19E50}" srcOrd="0" destOrd="0" presId="urn:microsoft.com/office/officeart/2008/layout/AlternatingHexagons"/>
    <dgm:cxn modelId="{F384FBC7-CC8C-4A77-BA34-94CC4C14FD3D}" srcId="{834ED066-A8EE-4D6E-A0D0-CE17751E4BA9}" destId="{5FEFD7AB-CD73-4DED-AE25-925135CDCFFE}" srcOrd="2" destOrd="0" parTransId="{9D378F4C-EA02-44BB-B5BD-29638EBEC782}" sibTransId="{1B6063AF-CF17-4BA9-AE65-E0B0F3A8DF82}"/>
    <dgm:cxn modelId="{CAEA9728-4C9A-43F0-9141-6010B82AC20E}" type="presOf" srcId="{1B6063AF-CF17-4BA9-AE65-E0B0F3A8DF82}" destId="{825AC111-A962-4363-865D-571CE476E862}" srcOrd="0" destOrd="0" presId="urn:microsoft.com/office/officeart/2008/layout/AlternatingHexagons"/>
    <dgm:cxn modelId="{E1560F73-CCEE-4093-98FF-1AABF8C7DE66}" type="presOf" srcId="{9FBCF048-D3EB-417A-984A-8DCF02CD6730}" destId="{5F1D9DB0-76EE-4F47-AA8B-DC16BCCD89EE}" srcOrd="0" destOrd="0" presId="urn:microsoft.com/office/officeart/2008/layout/AlternatingHexagons"/>
    <dgm:cxn modelId="{E6C689FD-B8C3-4895-B610-F4F45EA50620}" srcId="{834ED066-A8EE-4D6E-A0D0-CE17751E4BA9}" destId="{35CC3531-4629-4FA7-BD27-F8E6B917A7F2}" srcOrd="0" destOrd="0" parTransId="{ACFC1253-3F54-480B-9DFE-B6D446332F23}" sibTransId="{A2462B38-4BA8-472D-BB61-0A8286B5FD56}"/>
    <dgm:cxn modelId="{D56D33B2-B8F3-494C-8B82-0C3FE4B439CD}" type="presOf" srcId="{FF794DB1-550E-4F01-8417-C48A04AB1F14}" destId="{A0C653A4-AB3F-4219-89CA-F3AD1CB3A166}" srcOrd="0" destOrd="0" presId="urn:microsoft.com/office/officeart/2008/layout/AlternatingHexagons"/>
    <dgm:cxn modelId="{C521C9B9-0910-4A9B-9EDB-0381B487772B}" type="presOf" srcId="{D112B693-C00B-42D1-A469-FC4FBCF01938}" destId="{FD85C994-F4DC-4020-8581-9CF239E501FA}" srcOrd="0" destOrd="0" presId="urn:microsoft.com/office/officeart/2008/layout/AlternatingHexagons"/>
    <dgm:cxn modelId="{395628FD-D995-4E8B-A651-8DAA4DB29DDA}" srcId="{35CC3531-4629-4FA7-BD27-F8E6B917A7F2}" destId="{AD2ECEA6-6F79-4DDD-9F59-5E8541B12805}" srcOrd="0" destOrd="0" parTransId="{015221CE-E8A4-4693-A822-71ADEAD044A8}" sibTransId="{DB1FD821-8E85-4B07-8FA3-1D9AF0FDAF84}"/>
    <dgm:cxn modelId="{D7F8D389-A999-46CB-B2DE-F53F5075A3D9}" srcId="{9FBCF048-D3EB-417A-984A-8DCF02CD6730}" destId="{D112B693-C00B-42D1-A469-FC4FBCF01938}" srcOrd="0" destOrd="0" parTransId="{70CC0600-FD21-4C77-B0D9-20938DCC0EAF}" sibTransId="{806C6BE9-A250-44AB-B0F3-49A4017338F7}"/>
    <dgm:cxn modelId="{3A114E0E-DFA2-447F-82E2-E201D7BE604C}" srcId="{834ED066-A8EE-4D6E-A0D0-CE17751E4BA9}" destId="{9FBCF048-D3EB-417A-984A-8DCF02CD6730}" srcOrd="1" destOrd="0" parTransId="{0DE292B7-3FCD-489B-9927-92FD2F6336D7}" sibTransId="{FF794DB1-550E-4F01-8417-C48A04AB1F14}"/>
    <dgm:cxn modelId="{00B336ED-D478-4F09-B80D-2E7FF5CF1AE1}" type="presOf" srcId="{AD2ECEA6-6F79-4DDD-9F59-5E8541B12805}" destId="{FE8E2325-475C-4055-9894-530DA9B6894F}" srcOrd="0" destOrd="0" presId="urn:microsoft.com/office/officeart/2008/layout/AlternatingHexagons"/>
    <dgm:cxn modelId="{8C4F2B11-7EC4-4E87-9217-5CDC505877DA}" type="presOf" srcId="{35CC3531-4629-4FA7-BD27-F8E6B917A7F2}" destId="{3B425D8D-4337-49F5-A791-A95C57AB3EFB}" srcOrd="0" destOrd="0" presId="urn:microsoft.com/office/officeart/2008/layout/AlternatingHexagons"/>
    <dgm:cxn modelId="{B62B421F-BA60-46F5-93B9-481AB807D561}" type="presOf" srcId="{834ED066-A8EE-4D6E-A0D0-CE17751E4BA9}" destId="{A8CC2153-B6C7-41E8-9EE7-751343C535A4}" srcOrd="0" destOrd="0" presId="urn:microsoft.com/office/officeart/2008/layout/AlternatingHexagons"/>
    <dgm:cxn modelId="{A45B350F-0F38-4C1F-A5E4-674054305EB8}" type="presOf" srcId="{5FEFD7AB-CD73-4DED-AE25-925135CDCFFE}" destId="{D6AF465E-06F1-4422-808A-3F1C56FBEAAF}" srcOrd="0" destOrd="0" presId="urn:microsoft.com/office/officeart/2008/layout/AlternatingHexagons"/>
    <dgm:cxn modelId="{8D91C441-F88E-4F37-8132-9874663A6491}" type="presParOf" srcId="{A8CC2153-B6C7-41E8-9EE7-751343C535A4}" destId="{E8941DEC-5D60-439B-A093-3E5ABD367D34}" srcOrd="0" destOrd="0" presId="urn:microsoft.com/office/officeart/2008/layout/AlternatingHexagons"/>
    <dgm:cxn modelId="{00BD00F0-DBA5-476D-955D-53A0B5F1452C}" type="presParOf" srcId="{E8941DEC-5D60-439B-A093-3E5ABD367D34}" destId="{3B425D8D-4337-49F5-A791-A95C57AB3EFB}" srcOrd="0" destOrd="0" presId="urn:microsoft.com/office/officeart/2008/layout/AlternatingHexagons"/>
    <dgm:cxn modelId="{4CBBD3D5-96FB-44BA-B063-C4037467C9FE}" type="presParOf" srcId="{E8941DEC-5D60-439B-A093-3E5ABD367D34}" destId="{FE8E2325-475C-4055-9894-530DA9B6894F}" srcOrd="1" destOrd="0" presId="urn:microsoft.com/office/officeart/2008/layout/AlternatingHexagons"/>
    <dgm:cxn modelId="{7AE6BE0B-A5EB-47CA-A4D1-540CB8F07B8D}" type="presParOf" srcId="{E8941DEC-5D60-439B-A093-3E5ABD367D34}" destId="{9545476E-52A8-4111-9C08-9DD4DA2E72C3}" srcOrd="2" destOrd="0" presId="urn:microsoft.com/office/officeart/2008/layout/AlternatingHexagons"/>
    <dgm:cxn modelId="{9371DF59-8EB5-47A3-9A76-07B4A03A425A}" type="presParOf" srcId="{E8941DEC-5D60-439B-A093-3E5ABD367D34}" destId="{5F6F5AC2-76C4-4A82-8620-FC0EBF436761}" srcOrd="3" destOrd="0" presId="urn:microsoft.com/office/officeart/2008/layout/AlternatingHexagons"/>
    <dgm:cxn modelId="{7357879A-1BF2-4F52-A52D-D6B11B247924}" type="presParOf" srcId="{E8941DEC-5D60-439B-A093-3E5ABD367D34}" destId="{AF6E7950-CF6D-41AB-A455-1CD6EDC19E50}" srcOrd="4" destOrd="0" presId="urn:microsoft.com/office/officeart/2008/layout/AlternatingHexagons"/>
    <dgm:cxn modelId="{216E82B3-CBBD-4C92-A54F-56AEB12C34AF}" type="presParOf" srcId="{A8CC2153-B6C7-41E8-9EE7-751343C535A4}" destId="{4E57F774-9F32-43DF-9173-3EFC9323E678}" srcOrd="1" destOrd="0" presId="urn:microsoft.com/office/officeart/2008/layout/AlternatingHexagons"/>
    <dgm:cxn modelId="{845E2BF3-01EE-4C7B-A513-A46131BAA821}" type="presParOf" srcId="{A8CC2153-B6C7-41E8-9EE7-751343C535A4}" destId="{C71F8658-9FCB-4EAA-A851-BC164E5EDF30}" srcOrd="2" destOrd="0" presId="urn:microsoft.com/office/officeart/2008/layout/AlternatingHexagons"/>
    <dgm:cxn modelId="{FB98E951-99D5-422B-BED8-4631A4A3B72E}" type="presParOf" srcId="{C71F8658-9FCB-4EAA-A851-BC164E5EDF30}" destId="{5F1D9DB0-76EE-4F47-AA8B-DC16BCCD89EE}" srcOrd="0" destOrd="0" presId="urn:microsoft.com/office/officeart/2008/layout/AlternatingHexagons"/>
    <dgm:cxn modelId="{CA80185E-A63F-48CB-8978-BC7EAF26EBAD}" type="presParOf" srcId="{C71F8658-9FCB-4EAA-A851-BC164E5EDF30}" destId="{FD85C994-F4DC-4020-8581-9CF239E501FA}" srcOrd="1" destOrd="0" presId="urn:microsoft.com/office/officeart/2008/layout/AlternatingHexagons"/>
    <dgm:cxn modelId="{53D19463-92B5-411C-9D77-ED73E380F616}" type="presParOf" srcId="{C71F8658-9FCB-4EAA-A851-BC164E5EDF30}" destId="{0D7F8091-516A-42CA-B16E-2BECA8B16205}" srcOrd="2" destOrd="0" presId="urn:microsoft.com/office/officeart/2008/layout/AlternatingHexagons"/>
    <dgm:cxn modelId="{735A51B4-06AB-4134-BA1A-4D19A1AF0E2C}" type="presParOf" srcId="{C71F8658-9FCB-4EAA-A851-BC164E5EDF30}" destId="{36B634F9-2B92-450D-A0B7-0A46F4451715}" srcOrd="3" destOrd="0" presId="urn:microsoft.com/office/officeart/2008/layout/AlternatingHexagons"/>
    <dgm:cxn modelId="{B4DEE0A6-0415-464F-A265-92EB995D89A8}" type="presParOf" srcId="{C71F8658-9FCB-4EAA-A851-BC164E5EDF30}" destId="{A0C653A4-AB3F-4219-89CA-F3AD1CB3A166}" srcOrd="4" destOrd="0" presId="urn:microsoft.com/office/officeart/2008/layout/AlternatingHexagons"/>
    <dgm:cxn modelId="{927882A0-7F3A-4F86-BC59-0D8F71E6F2E4}" type="presParOf" srcId="{A8CC2153-B6C7-41E8-9EE7-751343C535A4}" destId="{ABEA754B-F411-4248-8F27-DBC0D5382804}" srcOrd="3" destOrd="0" presId="urn:microsoft.com/office/officeart/2008/layout/AlternatingHexagons"/>
    <dgm:cxn modelId="{BAC75843-F494-4563-8EEF-59C361A2A92D}" type="presParOf" srcId="{A8CC2153-B6C7-41E8-9EE7-751343C535A4}" destId="{9A49867B-8318-4175-B6DC-285FFE2B8253}" srcOrd="4" destOrd="0" presId="urn:microsoft.com/office/officeart/2008/layout/AlternatingHexagons"/>
    <dgm:cxn modelId="{9B102075-F04A-4E63-AB5F-DEB6496BAC42}" type="presParOf" srcId="{9A49867B-8318-4175-B6DC-285FFE2B8253}" destId="{D6AF465E-06F1-4422-808A-3F1C56FBEAAF}" srcOrd="0" destOrd="0" presId="urn:microsoft.com/office/officeart/2008/layout/AlternatingHexagons"/>
    <dgm:cxn modelId="{235B29FE-E3B6-4BFB-BDA3-5452F4678465}" type="presParOf" srcId="{9A49867B-8318-4175-B6DC-285FFE2B8253}" destId="{ABFEF49C-5813-4025-9DDF-769DA83E1B72}" srcOrd="1" destOrd="0" presId="urn:microsoft.com/office/officeart/2008/layout/AlternatingHexagons"/>
    <dgm:cxn modelId="{A07AE6A2-95D0-49C9-9980-D8AB24FBCF5A}" type="presParOf" srcId="{9A49867B-8318-4175-B6DC-285FFE2B8253}" destId="{7D1D104A-52C0-47C9-B085-C4D56A059EF6}" srcOrd="2" destOrd="0" presId="urn:microsoft.com/office/officeart/2008/layout/AlternatingHexagons"/>
    <dgm:cxn modelId="{69211955-AAAF-4D14-8829-6D955D23DD09}" type="presParOf" srcId="{9A49867B-8318-4175-B6DC-285FFE2B8253}" destId="{246EB3F3-13F1-4216-9593-FACD22ACC71C}" srcOrd="3" destOrd="0" presId="urn:microsoft.com/office/officeart/2008/layout/AlternatingHexagons"/>
    <dgm:cxn modelId="{F7974CC1-8232-4EE3-BF74-9683B2AE634D}" type="presParOf" srcId="{9A49867B-8318-4175-B6DC-285FFE2B8253}" destId="{825AC111-A962-4363-865D-571CE476E862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79D94F-BF8C-4BDF-B2C4-611E7B6B1417}">
      <dsp:nvSpPr>
        <dsp:cNvPr id="0" name=""/>
        <dsp:cNvSpPr/>
      </dsp:nvSpPr>
      <dsp:spPr>
        <a:xfrm>
          <a:off x="382488" y="1472"/>
          <a:ext cx="1480839" cy="1480839"/>
        </a:xfrm>
        <a:prstGeom prst="ellipse">
          <a:avLst/>
        </a:prstGeom>
        <a:solidFill>
          <a:schemeClr val="accent4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Increase on student loan debt</a:t>
          </a:r>
          <a:endParaRPr lang="en-US" sz="1500" kern="1200" dirty="0"/>
        </a:p>
      </dsp:txBody>
      <dsp:txXfrm>
        <a:off x="599352" y="218336"/>
        <a:ext cx="1047111" cy="1047111"/>
      </dsp:txXfrm>
    </dsp:sp>
    <dsp:sp modelId="{8E45B5FC-29DF-4122-AA0C-E72A97337B95}">
      <dsp:nvSpPr>
        <dsp:cNvPr id="0" name=""/>
        <dsp:cNvSpPr/>
      </dsp:nvSpPr>
      <dsp:spPr>
        <a:xfrm>
          <a:off x="798016" y="1602556"/>
          <a:ext cx="649782" cy="858887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960462" y="1602556"/>
        <a:ext cx="324891" cy="696442"/>
      </dsp:txXfrm>
    </dsp:sp>
    <dsp:sp modelId="{6F4D2CBD-7288-4454-BD7C-9F10808F3A3C}">
      <dsp:nvSpPr>
        <dsp:cNvPr id="0" name=""/>
        <dsp:cNvSpPr/>
      </dsp:nvSpPr>
      <dsp:spPr>
        <a:xfrm>
          <a:off x="382488" y="2581687"/>
          <a:ext cx="1480839" cy="1480839"/>
        </a:xfrm>
        <a:prstGeom prst="ellipse">
          <a:avLst/>
        </a:prstGeom>
        <a:solidFill>
          <a:schemeClr val="accent4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Increase on default rates (CDRs)</a:t>
          </a:r>
          <a:endParaRPr lang="en-US" sz="1500" kern="1200" dirty="0"/>
        </a:p>
      </dsp:txBody>
      <dsp:txXfrm>
        <a:off x="599352" y="2798551"/>
        <a:ext cx="1047111" cy="1047111"/>
      </dsp:txXfrm>
    </dsp:sp>
    <dsp:sp modelId="{35A8BE83-435E-48B0-86A3-B45FA29FD949}">
      <dsp:nvSpPr>
        <dsp:cNvPr id="0" name=""/>
        <dsp:cNvSpPr/>
      </dsp:nvSpPr>
      <dsp:spPr>
        <a:xfrm rot="20846059">
          <a:off x="1954855" y="2631949"/>
          <a:ext cx="840988" cy="5508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1956834" y="2760100"/>
        <a:ext cx="675726" cy="330524"/>
      </dsp:txXfrm>
    </dsp:sp>
    <dsp:sp modelId="{744307DA-0439-4D16-B947-A217D8CD6698}">
      <dsp:nvSpPr>
        <dsp:cNvPr id="0" name=""/>
        <dsp:cNvSpPr/>
      </dsp:nvSpPr>
      <dsp:spPr>
        <a:xfrm>
          <a:off x="2751832" y="551160"/>
          <a:ext cx="2961679" cy="296167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Potential loss of Federal aid: 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i="1" kern="1200" dirty="0" smtClean="0">
              <a:solidFill>
                <a:schemeClr val="accent2"/>
              </a:solidFill>
            </a:rPr>
            <a:t>Pell Grant </a:t>
          </a:r>
          <a:r>
            <a:rPr lang="en-US" sz="2200" kern="1200" dirty="0" smtClean="0"/>
            <a:t>&amp; </a:t>
          </a:r>
          <a:r>
            <a:rPr lang="en-US" sz="2200" i="1" kern="1200" dirty="0" smtClean="0"/>
            <a:t>Student Loan program</a:t>
          </a:r>
          <a:endParaRPr lang="en-US" sz="2200" i="1" kern="1200" dirty="0"/>
        </a:p>
      </dsp:txBody>
      <dsp:txXfrm>
        <a:off x="3185560" y="984888"/>
        <a:ext cx="2094223" cy="209422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425D8D-4337-49F5-A791-A95C57AB3EFB}">
      <dsp:nvSpPr>
        <dsp:cNvPr id="0" name=""/>
        <dsp:cNvSpPr/>
      </dsp:nvSpPr>
      <dsp:spPr>
        <a:xfrm rot="5400000">
          <a:off x="2630104" y="97992"/>
          <a:ext cx="1506471" cy="131063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Services &amp; Tools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- Default prevention</a:t>
          </a:r>
          <a:endParaRPr lang="en-US" sz="1200" kern="1200" dirty="0"/>
        </a:p>
      </dsp:txBody>
      <dsp:txXfrm rot="-5400000">
        <a:off x="2932264" y="234830"/>
        <a:ext cx="902150" cy="1036955"/>
      </dsp:txXfrm>
    </dsp:sp>
    <dsp:sp modelId="{FE8E2325-475C-4055-9894-530DA9B6894F}">
      <dsp:nvSpPr>
        <dsp:cNvPr id="0" name=""/>
        <dsp:cNvSpPr/>
      </dsp:nvSpPr>
      <dsp:spPr>
        <a:xfrm>
          <a:off x="4078426" y="301365"/>
          <a:ext cx="1681222" cy="9038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2"/>
              </a:solidFill>
            </a:rPr>
            <a:t>CCCCO’s Default Prevention Initiative</a:t>
          </a:r>
          <a:endParaRPr lang="en-US" sz="1200" kern="1200" dirty="0">
            <a:solidFill>
              <a:schemeClr val="tx2"/>
            </a:solidFill>
          </a:endParaRPr>
        </a:p>
      </dsp:txBody>
      <dsp:txXfrm>
        <a:off x="4078426" y="301365"/>
        <a:ext cx="1681222" cy="903882"/>
      </dsp:txXfrm>
    </dsp:sp>
    <dsp:sp modelId="{AF6E7950-CF6D-41AB-A455-1CD6EDC19E50}">
      <dsp:nvSpPr>
        <dsp:cNvPr id="0" name=""/>
        <dsp:cNvSpPr/>
      </dsp:nvSpPr>
      <dsp:spPr>
        <a:xfrm rot="5400000">
          <a:off x="1214624" y="97992"/>
          <a:ext cx="1506471" cy="131063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PPA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- Private consultants</a:t>
          </a:r>
          <a:endParaRPr lang="en-US" sz="1100" kern="1200" dirty="0"/>
        </a:p>
      </dsp:txBody>
      <dsp:txXfrm rot="-5400000">
        <a:off x="1516784" y="234830"/>
        <a:ext cx="902150" cy="1036955"/>
      </dsp:txXfrm>
    </dsp:sp>
    <dsp:sp modelId="{5F1D9DB0-76EE-4F47-AA8B-DC16BCCD89EE}">
      <dsp:nvSpPr>
        <dsp:cNvPr id="0" name=""/>
        <dsp:cNvSpPr/>
      </dsp:nvSpPr>
      <dsp:spPr>
        <a:xfrm rot="5400000">
          <a:off x="1919652" y="1376684"/>
          <a:ext cx="1506471" cy="131063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CCCCO’s Default Prevention Initiative objectives</a:t>
          </a:r>
          <a:endParaRPr lang="en-US" sz="1200" kern="1200" dirty="0"/>
        </a:p>
      </dsp:txBody>
      <dsp:txXfrm rot="-5400000">
        <a:off x="2221812" y="1513522"/>
        <a:ext cx="902150" cy="1036955"/>
      </dsp:txXfrm>
    </dsp:sp>
    <dsp:sp modelId="{FD85C994-F4DC-4020-8581-9CF239E501FA}">
      <dsp:nvSpPr>
        <dsp:cNvPr id="0" name=""/>
        <dsp:cNvSpPr/>
      </dsp:nvSpPr>
      <dsp:spPr>
        <a:xfrm>
          <a:off x="762004" y="1583565"/>
          <a:ext cx="1053117" cy="9038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chemeClr val="tx2"/>
              </a:solidFill>
            </a:rPr>
            <a:t>Financial Literacy</a:t>
          </a:r>
        </a:p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>
            <a:solidFill>
              <a:schemeClr val="tx2"/>
            </a:solidFill>
          </a:endParaRPr>
        </a:p>
      </dsp:txBody>
      <dsp:txXfrm>
        <a:off x="762004" y="1583565"/>
        <a:ext cx="1053117" cy="903882"/>
      </dsp:txXfrm>
    </dsp:sp>
    <dsp:sp modelId="{A0C653A4-AB3F-4219-89CA-F3AD1CB3A166}">
      <dsp:nvSpPr>
        <dsp:cNvPr id="0" name=""/>
        <dsp:cNvSpPr/>
      </dsp:nvSpPr>
      <dsp:spPr>
        <a:xfrm rot="5400000">
          <a:off x="3335133" y="1376684"/>
          <a:ext cx="1506471" cy="131063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chemeClr val="bg1"/>
              </a:solidFill>
            </a:rPr>
            <a:t>Tier 1 Initiative</a:t>
          </a:r>
          <a:endParaRPr lang="en-US" sz="1100" kern="1200" dirty="0">
            <a:solidFill>
              <a:schemeClr val="bg1"/>
            </a:solidFill>
          </a:endParaRPr>
        </a:p>
      </dsp:txBody>
      <dsp:txXfrm rot="-5400000">
        <a:off x="3637293" y="1513522"/>
        <a:ext cx="902150" cy="1036955"/>
      </dsp:txXfrm>
    </dsp:sp>
    <dsp:sp modelId="{D6AF465E-06F1-4422-808A-3F1C56FBEAAF}">
      <dsp:nvSpPr>
        <dsp:cNvPr id="0" name=""/>
        <dsp:cNvSpPr/>
      </dsp:nvSpPr>
      <dsp:spPr>
        <a:xfrm rot="5400000">
          <a:off x="2630104" y="2655377"/>
          <a:ext cx="1506471" cy="131063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Default Prevention</a:t>
          </a:r>
        </a:p>
      </dsp:txBody>
      <dsp:txXfrm rot="-5400000">
        <a:off x="2932264" y="2792215"/>
        <a:ext cx="902150" cy="1036955"/>
      </dsp:txXfrm>
    </dsp:sp>
    <dsp:sp modelId="{ABFEF49C-5813-4025-9DDF-769DA83E1B72}">
      <dsp:nvSpPr>
        <dsp:cNvPr id="0" name=""/>
        <dsp:cNvSpPr/>
      </dsp:nvSpPr>
      <dsp:spPr>
        <a:xfrm>
          <a:off x="4078426" y="2858751"/>
          <a:ext cx="1681222" cy="9038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5AC111-A962-4363-865D-571CE476E862}">
      <dsp:nvSpPr>
        <dsp:cNvPr id="0" name=""/>
        <dsp:cNvSpPr/>
      </dsp:nvSpPr>
      <dsp:spPr>
        <a:xfrm rot="5400000">
          <a:off x="1214624" y="2655377"/>
          <a:ext cx="1506471" cy="131063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Tier 2 Initiative</a:t>
          </a:r>
          <a:endParaRPr lang="en-US" sz="1100" kern="1200" dirty="0"/>
        </a:p>
      </dsp:txBody>
      <dsp:txXfrm rot="-5400000">
        <a:off x="1516784" y="2792215"/>
        <a:ext cx="902150" cy="10369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l">
              <a:defRPr sz="1200"/>
            </a:lvl1pPr>
          </a:lstStyle>
          <a:p>
            <a:r>
              <a:rPr lang="en-US" smtClean="0"/>
              <a:t>CSAC Symposium on Student Debt in California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r">
              <a:defRPr sz="1200"/>
            </a:lvl1pPr>
          </a:lstStyle>
          <a:p>
            <a:r>
              <a:rPr lang="en-US" smtClean="0"/>
              <a:t>Friday, November 14,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r">
              <a:defRPr sz="1200"/>
            </a:lvl1pPr>
          </a:lstStyle>
          <a:p>
            <a:fld id="{32B6F267-DBAB-4D30-9E1B-09789061F8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004556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l">
              <a:defRPr sz="1200"/>
            </a:lvl1pPr>
          </a:lstStyle>
          <a:p>
            <a:r>
              <a:rPr lang="en-US" smtClean="0"/>
              <a:t>CSAC Symposium on Student Debt in California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r">
              <a:defRPr sz="1200"/>
            </a:lvl1pPr>
          </a:lstStyle>
          <a:p>
            <a:r>
              <a:rPr lang="en-US" smtClean="0"/>
              <a:t>Friday, November 14, 2014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4" tIns="46582" rIns="93164" bIns="4658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4" tIns="46582" rIns="93164" bIns="4658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r">
              <a:defRPr sz="1200"/>
            </a:lvl1pPr>
          </a:lstStyle>
          <a:p>
            <a:fld id="{E83D5B32-1C53-4021-8B97-2AB0BBCBE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944890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3D5B32-1C53-4021-8B97-2AB0BBCBE05A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Friday, November 14, 2014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CSAC Symposium on Student Debt in California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1089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3D5B32-1C53-4021-8B97-2AB0BBCBE05A}" type="slidenum">
              <a:rPr lang="en-US" smtClean="0"/>
              <a:t>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Friday, November 14, 2014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CSAC Symposium on Student Debt in California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6245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34171" indent="-28237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29493" indent="-225899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81291" indent="-225899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33088" indent="-225899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84886" indent="-2258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36683" indent="-2258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88481" indent="-2258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40277" indent="-2258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39DD5CB-6552-417F-B863-E2C9F0963471}" type="slidenum">
              <a:rPr lang="en-US" smtClean="0"/>
              <a:pPr eaLnBrk="1" hangingPunct="1"/>
              <a:t>9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GFLEC:</a:t>
            </a:r>
          </a:p>
          <a:p>
            <a:r>
              <a:rPr lang="en-US" b="1" dirty="0"/>
              <a:t>State-by-State Survey</a:t>
            </a:r>
            <a:r>
              <a:rPr lang="en-US" dirty="0"/>
              <a:t>: Online survey of more than 25,000 respondents (roughly 500 per state + DC)</a:t>
            </a:r>
          </a:p>
          <a:p>
            <a:r>
              <a:rPr lang="en-US" dirty="0"/>
              <a:t>-2012 wave was released on May 29, 2013.</a:t>
            </a:r>
          </a:p>
          <a:p>
            <a:r>
              <a:rPr lang="en-US" dirty="0"/>
              <a:t>-First wave collected in 2009.</a:t>
            </a:r>
          </a:p>
          <a:p>
            <a:r>
              <a:rPr lang="en-US" dirty="0"/>
              <a:t>-Survey offers unique information on Americans’ financial capability</a:t>
            </a:r>
          </a:p>
          <a:p>
            <a:r>
              <a:rPr lang="en-US" dirty="0"/>
              <a:t>-To provide an encompassing overview of Gen Y’s personal finances, several indicators are considered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CSAC Symposium on Student Debt in California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Friday, November 14,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D5B32-1C53-4021-8B97-2AB0BBCBE05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921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6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6" y="4421081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9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60A41CF6-E31E-4032-8173-3B0E25B204E5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7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7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A9B9246-70A8-4C1B-B8A8-632321545184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41CF6-E31E-4032-8173-3B0E25B204E5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B9246-70A8-4C1B-B8A8-6323215451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41CF6-E31E-4032-8173-3B0E25B204E5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B9246-70A8-4C1B-B8A8-6323215451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41CF6-E31E-4032-8173-3B0E25B204E5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B9246-70A8-4C1B-B8A8-6323215451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30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6" y="4267201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41CF6-E31E-4032-8173-3B0E25B204E5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B9246-70A8-4C1B-B8A8-6323215451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41CF6-E31E-4032-8173-3B0E25B204E5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B9246-70A8-4C1B-B8A8-63232154518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5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8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5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41CF6-E31E-4032-8173-3B0E25B204E5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B9246-70A8-4C1B-B8A8-6323215451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41CF6-E31E-4032-8173-3B0E25B204E5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B9246-70A8-4C1B-B8A8-6323215451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41CF6-E31E-4032-8173-3B0E25B204E5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B9246-70A8-4C1B-B8A8-6323215451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41CF6-E31E-4032-8173-3B0E25B204E5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B9246-70A8-4C1B-B8A8-632321545184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2" y="601884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6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5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2" y="601884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9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1" y="4133089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41CF6-E31E-4032-8173-3B0E25B204E5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6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B9246-70A8-4C1B-B8A8-6323215451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8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3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60A41CF6-E31E-4032-8173-3B0E25B204E5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1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2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A9B9246-70A8-4C1B-B8A8-63232154518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cid:image001.gif@01CEBB86.C0C857D0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6" y="2514600"/>
            <a:ext cx="3313355" cy="1972236"/>
          </a:xfrm>
        </p:spPr>
        <p:txBody>
          <a:bodyPr anchor="ctr">
            <a:normAutofit/>
          </a:bodyPr>
          <a:lstStyle/>
          <a:p>
            <a:r>
              <a:rPr lang="en-US" sz="2800" dirty="0" smtClean="0"/>
              <a:t>CCCCO’s Financial Literacy Initiative &amp; NEFE’s Partnership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6" y="4682971"/>
            <a:ext cx="3309803" cy="1260629"/>
          </a:xfrm>
        </p:spPr>
        <p:txBody>
          <a:bodyPr/>
          <a:lstStyle/>
          <a:p>
            <a:r>
              <a:rPr lang="en-US" dirty="0" smtClean="0"/>
              <a:t>California Community Colleges Chancellor’s Office</a:t>
            </a:r>
            <a:endParaRPr lang="en-US" dirty="0"/>
          </a:p>
        </p:txBody>
      </p:sp>
      <p:pic>
        <p:nvPicPr>
          <p:cNvPr id="4" name="Picture 3" descr="Description: logo_02"/>
          <p:cNvPicPr/>
          <p:nvPr/>
        </p:nvPicPr>
        <p:blipFill>
          <a:blip r:embed="rId3" r:link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4227" y="5486400"/>
            <a:ext cx="474980" cy="4749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42236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4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Loan Default Correlation to </a:t>
            </a:r>
            <a:br>
              <a:rPr lang="en-US" smtClean="0"/>
            </a:br>
            <a:r>
              <a:rPr lang="en-US" smtClean="0"/>
              <a:t>Student Success</a:t>
            </a:r>
            <a:endParaRPr lang="en-US" dirty="0" smtClean="0"/>
          </a:p>
        </p:txBody>
      </p:sp>
      <p:sp>
        <p:nvSpPr>
          <p:cNvPr id="17411" name="Rectangle 5"/>
          <p:cNvSpPr>
            <a:spLocks noGrp="1" noChangeArrowheads="1"/>
          </p:cNvSpPr>
          <p:nvPr>
            <p:ph idx="1"/>
          </p:nvPr>
        </p:nvSpPr>
        <p:spPr>
          <a:xfrm>
            <a:off x="1043493" y="2323652"/>
            <a:ext cx="4214307" cy="3508977"/>
          </a:xfrm>
        </p:spPr>
        <p:txBody>
          <a:bodyPr/>
          <a:lstStyle/>
          <a:p>
            <a:r>
              <a:rPr lang="en-US" dirty="0" smtClean="0"/>
              <a:t>Hypothesis – Students who are more </a:t>
            </a:r>
            <a:r>
              <a:rPr lang="en-US" b="1" i="1" dirty="0" smtClean="0">
                <a:solidFill>
                  <a:schemeClr val="accent5"/>
                </a:solidFill>
              </a:rPr>
              <a:t>successful</a:t>
            </a:r>
            <a:r>
              <a:rPr lang="en-US" dirty="0" smtClean="0"/>
              <a:t> are more likely to </a:t>
            </a:r>
            <a:r>
              <a:rPr lang="en-US" b="1" i="1" dirty="0" smtClean="0">
                <a:solidFill>
                  <a:schemeClr val="accent5"/>
                </a:solidFill>
              </a:rPr>
              <a:t>complete</a:t>
            </a:r>
            <a:r>
              <a:rPr lang="en-US" b="1" dirty="0" smtClean="0"/>
              <a:t> </a:t>
            </a:r>
            <a:r>
              <a:rPr lang="en-US" dirty="0" smtClean="0"/>
              <a:t>their program and graduate.  Thus, </a:t>
            </a:r>
            <a:r>
              <a:rPr lang="en-US" b="1" i="1" dirty="0" smtClean="0">
                <a:solidFill>
                  <a:schemeClr val="accent5"/>
                </a:solidFill>
              </a:rPr>
              <a:t>successful students </a:t>
            </a:r>
            <a:r>
              <a:rPr lang="en-US" dirty="0" smtClean="0"/>
              <a:t>have </a:t>
            </a:r>
            <a:r>
              <a:rPr lang="en-US" b="1" i="1" dirty="0" smtClean="0">
                <a:solidFill>
                  <a:schemeClr val="accent5"/>
                </a:solidFill>
              </a:rPr>
              <a:t>greater ability </a:t>
            </a:r>
            <a:r>
              <a:rPr lang="en-US" dirty="0" smtClean="0"/>
              <a:t>(economically) to repay student loan debt</a:t>
            </a:r>
          </a:p>
        </p:txBody>
      </p:sp>
      <p:sp>
        <p:nvSpPr>
          <p:cNvPr id="63492" name="AutoShape 7"/>
          <p:cNvSpPr>
            <a:spLocks noChangeArrowheads="1"/>
          </p:cNvSpPr>
          <p:nvPr/>
        </p:nvSpPr>
        <p:spPr bwMode="auto">
          <a:xfrm>
            <a:off x="6324600" y="3200400"/>
            <a:ext cx="914400" cy="1143000"/>
          </a:xfrm>
          <a:prstGeom prst="upArrow">
            <a:avLst>
              <a:gd name="adj1" fmla="val 50000"/>
              <a:gd name="adj2" fmla="val 31250"/>
            </a:avLst>
          </a:prstGeom>
          <a:solidFill>
            <a:schemeClr val="accent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3493" name="Rectangle 8"/>
          <p:cNvSpPr>
            <a:spLocks noChangeArrowheads="1"/>
          </p:cNvSpPr>
          <p:nvPr/>
        </p:nvSpPr>
        <p:spPr bwMode="auto">
          <a:xfrm>
            <a:off x="5715000" y="4724400"/>
            <a:ext cx="2606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2400" dirty="0">
                <a:solidFill>
                  <a:schemeClr val="accent5"/>
                </a:solidFill>
              </a:rPr>
              <a:t>Student success</a:t>
            </a:r>
          </a:p>
        </p:txBody>
      </p:sp>
      <p:sp>
        <p:nvSpPr>
          <p:cNvPr id="63494" name="Rectangle 9"/>
          <p:cNvSpPr>
            <a:spLocks noChangeArrowheads="1"/>
          </p:cNvSpPr>
          <p:nvPr/>
        </p:nvSpPr>
        <p:spPr bwMode="auto">
          <a:xfrm>
            <a:off x="5394325" y="2362200"/>
            <a:ext cx="289585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2400" dirty="0">
                <a:solidFill>
                  <a:schemeClr val="accent5"/>
                </a:solidFill>
              </a:rPr>
              <a:t>Successful repayment</a:t>
            </a:r>
          </a:p>
        </p:txBody>
      </p:sp>
    </p:spTree>
    <p:extLst>
      <p:ext uri="{BB962C8B-B14F-4D97-AF65-F5344CB8AC3E}">
        <p14:creationId xmlns:p14="http://schemas.microsoft.com/office/powerpoint/2010/main" val="11143605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Interventions</a:t>
            </a:r>
          </a:p>
        </p:txBody>
      </p:sp>
      <p:sp>
        <p:nvSpPr>
          <p:cNvPr id="75778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en-US" b="1" dirty="0" smtClean="0">
                <a:solidFill>
                  <a:schemeClr val="accent5"/>
                </a:solidFill>
              </a:rPr>
              <a:t>Financial responsibility</a:t>
            </a:r>
          </a:p>
          <a:p>
            <a:pPr lvl="1"/>
            <a:r>
              <a:rPr lang="en-US" altLang="en-US" dirty="0" smtClean="0"/>
              <a:t>Incorporate financial literacy in financial advising</a:t>
            </a:r>
          </a:p>
          <a:p>
            <a:pPr lvl="1"/>
            <a:r>
              <a:rPr lang="en-US" altLang="en-US" dirty="0" smtClean="0"/>
              <a:t>Add financial literacy into First-Year Experience courses</a:t>
            </a:r>
          </a:p>
          <a:p>
            <a:r>
              <a:rPr lang="en-US" altLang="en-US" b="1" dirty="0" smtClean="0">
                <a:solidFill>
                  <a:schemeClr val="accent5"/>
                </a:solidFill>
              </a:rPr>
              <a:t>Implement model for early/late stage delinquency</a:t>
            </a:r>
          </a:p>
          <a:p>
            <a:pPr lvl="1"/>
            <a:r>
              <a:rPr lang="en-US" altLang="en-US" dirty="0" smtClean="0"/>
              <a:t>Loan advising for students who have exited and reconnect them with college, enrollment, and loan repayment options</a:t>
            </a:r>
          </a:p>
          <a:p>
            <a:r>
              <a:rPr lang="en-US" altLang="en-US" b="1" dirty="0" smtClean="0">
                <a:solidFill>
                  <a:schemeClr val="accent5"/>
                </a:solidFill>
              </a:rPr>
              <a:t>Combined academic and financial aid planning</a:t>
            </a:r>
          </a:p>
          <a:p>
            <a:pPr lvl="1"/>
            <a:r>
              <a:rPr lang="en-US" altLang="en-US" dirty="0" smtClean="0"/>
              <a:t>Develop individual student success plans based on academic program to help students plan how to finance their education</a:t>
            </a:r>
          </a:p>
        </p:txBody>
      </p:sp>
    </p:spTree>
    <p:extLst>
      <p:ext uri="{BB962C8B-B14F-4D97-AF65-F5344CB8AC3E}">
        <p14:creationId xmlns:p14="http://schemas.microsoft.com/office/powerpoint/2010/main" val="2918036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43490" y="1066800"/>
            <a:ext cx="7024744" cy="914400"/>
          </a:xfrm>
        </p:spPr>
        <p:txBody>
          <a:bodyPr/>
          <a:lstStyle/>
          <a:p>
            <a:r>
              <a:rPr lang="en-US" dirty="0" smtClean="0"/>
              <a:t>Final Remarks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043493" y="2133600"/>
            <a:ext cx="7186107" cy="4419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ED states that </a:t>
            </a:r>
            <a:r>
              <a:rPr lang="en-US" b="1" i="1" dirty="0" smtClean="0">
                <a:solidFill>
                  <a:schemeClr val="accent5"/>
                </a:solidFill>
              </a:rPr>
              <a:t>Financial Literacy is key </a:t>
            </a:r>
            <a:r>
              <a:rPr lang="en-US" dirty="0" smtClean="0"/>
              <a:t>to successful repayment</a:t>
            </a:r>
          </a:p>
          <a:p>
            <a:pPr marL="342900" lvl="1"/>
            <a:r>
              <a:rPr lang="en-US" b="1" i="1" dirty="0" smtClean="0">
                <a:solidFill>
                  <a:schemeClr val="accent5"/>
                </a:solidFill>
              </a:rPr>
              <a:t>Early financial knowledge plays a small but lasting role </a:t>
            </a:r>
            <a:r>
              <a:rPr lang="en-US" dirty="0" smtClean="0"/>
              <a:t>in reducing risky financial behaviors – APLUS Research</a:t>
            </a:r>
          </a:p>
          <a:p>
            <a:pPr marL="342900" lvl="1"/>
            <a:r>
              <a:rPr lang="en-US" dirty="0" smtClean="0"/>
              <a:t>Most Millennials </a:t>
            </a:r>
            <a:r>
              <a:rPr lang="en-US" b="1" i="1" dirty="0" smtClean="0">
                <a:solidFill>
                  <a:schemeClr val="accent5"/>
                </a:solidFill>
              </a:rPr>
              <a:t>lack financial literacy </a:t>
            </a:r>
            <a:r>
              <a:rPr lang="en-US" dirty="0" smtClean="0"/>
              <a:t>and are not aware of their lack of financial knowledge – Global Financial Literacy Excellence Center (GFLEC)</a:t>
            </a:r>
          </a:p>
          <a:p>
            <a:pPr marL="342900" lvl="1"/>
            <a:r>
              <a:rPr lang="en-US" dirty="0" smtClean="0"/>
              <a:t>It is the right thing to do: </a:t>
            </a:r>
            <a:r>
              <a:rPr lang="en-US" b="1" i="1" dirty="0" smtClean="0">
                <a:solidFill>
                  <a:schemeClr val="accent5"/>
                </a:solidFill>
              </a:rPr>
              <a:t>provide life skills </a:t>
            </a:r>
            <a:r>
              <a:rPr lang="en-US" dirty="0" smtClean="0"/>
              <a:t>that students can use in their lives, long after their college experience</a:t>
            </a:r>
          </a:p>
          <a:p>
            <a:pPr marL="342900" lvl="1"/>
            <a:r>
              <a:rPr lang="en-US" dirty="0" smtClean="0"/>
              <a:t>Initiative’s Assumption:  Financial education and financial capability </a:t>
            </a:r>
            <a:r>
              <a:rPr lang="en-US" b="1" dirty="0" smtClean="0">
                <a:solidFill>
                  <a:schemeClr val="accent5"/>
                </a:solidFill>
              </a:rPr>
              <a:t>will result in student academic success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234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CCC Student Loan Borrowing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158757"/>
              </p:ext>
            </p:extLst>
          </p:nvPr>
        </p:nvGraphicFramePr>
        <p:xfrm>
          <a:off x="1042988" y="2514600"/>
          <a:ext cx="6777036" cy="24165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39556"/>
                <a:gridCol w="1051256"/>
                <a:gridCol w="988327"/>
                <a:gridCol w="1045371"/>
                <a:gridCol w="972022"/>
                <a:gridCol w="1080504"/>
              </a:tblGrid>
              <a:tr h="268796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Times New Roman"/>
                      </a:endParaRPr>
                    </a:p>
                  </a:txBody>
                  <a:tcPr marL="66568" marR="66568" marT="0" marB="0" anchor="b"/>
                </a:tc>
                <a:tc grid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Direct Loans – 2012-13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8" marR="66568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5995"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/>
                      </a:endParaRPr>
                    </a:p>
                  </a:txBody>
                  <a:tcPr marL="66568" marR="6656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8" marR="66568" marT="0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Subsidized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8" marR="66568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Unsubsidized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8" marR="66568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5995"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/>
                      </a:endParaRPr>
                    </a:p>
                  </a:txBody>
                  <a:tcPr marL="66568" marR="66568" marT="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</a:rPr>
                        <a:t>Students Receiving Loans*</a:t>
                      </a:r>
                      <a:endParaRPr lang="en-US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8" marR="6656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Total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Students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8" marR="6656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Total Received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8" marR="6656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Total Students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8" marR="6656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Total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 Received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8" marR="66568" marT="0" marB="0" anchor="b"/>
                </a:tc>
              </a:tr>
              <a:tr h="46416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8" marR="6656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53,732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8" marR="6656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51,476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8" marR="6656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$</a:t>
                      </a:r>
                      <a:r>
                        <a:rPr lang="en-US" sz="1100" dirty="0">
                          <a:effectLst/>
                        </a:rPr>
                        <a:t> </a:t>
                      </a:r>
                      <a:r>
                        <a:rPr lang="en-US" sz="1100" dirty="0" smtClean="0">
                          <a:effectLst/>
                        </a:rPr>
                        <a:t>167,482,976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8" marR="6656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32,154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8" marR="6656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$</a:t>
                      </a:r>
                      <a:r>
                        <a:rPr lang="en-US" sz="1100" dirty="0">
                          <a:effectLst/>
                        </a:rPr>
                        <a:t>  </a:t>
                      </a:r>
                      <a:r>
                        <a:rPr lang="en-US" sz="1100" dirty="0" smtClean="0">
                          <a:effectLst/>
                        </a:rPr>
                        <a:t>122,110,434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8" marR="66568" marT="0" marB="0" anchor="b"/>
                </a:tc>
              </a:tr>
              <a:tr h="2559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8" marR="66568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8" marR="66568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8" marR="66568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8" marR="66568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8" marR="66568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8" marR="66568" marT="0" marB="0" anchor="b"/>
                </a:tc>
              </a:tr>
              <a:tr h="2559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i="1">
                          <a:effectLst/>
                        </a:rPr>
                        <a:t>Average Loan</a:t>
                      </a:r>
                      <a:endParaRPr lang="en-US" sz="1100" i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8" marR="6656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 dirty="0">
                          <a:effectLst/>
                        </a:rPr>
                        <a:t> </a:t>
                      </a:r>
                      <a:endParaRPr lang="en-US" sz="11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8" marR="6656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>
                          <a:effectLst/>
                        </a:rPr>
                        <a:t> </a:t>
                      </a:r>
                      <a:endParaRPr lang="en-US" sz="1100" i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8" marR="6656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>
                          <a:effectLst/>
                        </a:rPr>
                        <a:t>$       3,254</a:t>
                      </a:r>
                      <a:endParaRPr lang="en-US" sz="1100" i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8" marR="66568" marT="0" marB="0" anchor="b"/>
                </a:tc>
                <a:tc>
                  <a:txBody>
                    <a:bodyPr/>
                    <a:lstStyle/>
                    <a:p>
                      <a:endParaRPr lang="en-US" sz="1000" i="1">
                        <a:effectLst/>
                        <a:latin typeface="Times New Roman"/>
                      </a:endParaRPr>
                    </a:p>
                  </a:txBody>
                  <a:tcPr marL="66568" marR="6656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 dirty="0">
                          <a:effectLst/>
                        </a:rPr>
                        <a:t>$       3,798</a:t>
                      </a:r>
                      <a:endParaRPr lang="en-US" sz="11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8" marR="66568" marT="0" marB="0" anchor="b"/>
                </a:tc>
              </a:tr>
              <a:tr h="41266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i="1" dirty="0">
                          <a:effectLst/>
                        </a:rPr>
                        <a:t>Percent of 2.1 million students</a:t>
                      </a:r>
                      <a:endParaRPr lang="en-US" sz="11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8" marR="6656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>
                          <a:effectLst/>
                        </a:rPr>
                        <a:t>2.56%</a:t>
                      </a:r>
                      <a:endParaRPr lang="en-US" sz="1100" i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8" marR="6656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>
                          <a:effectLst/>
                        </a:rPr>
                        <a:t>2.45%</a:t>
                      </a:r>
                      <a:endParaRPr lang="en-US" sz="1100" i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8" marR="66568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>
                          <a:effectLst/>
                        </a:rPr>
                        <a:t> </a:t>
                      </a:r>
                      <a:endParaRPr lang="en-US" sz="1100" i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8" marR="66568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>
                          <a:effectLst/>
                        </a:rPr>
                        <a:t>1.53%</a:t>
                      </a:r>
                      <a:endParaRPr lang="en-US" sz="1100" i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8" marR="66568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 dirty="0">
                          <a:effectLst/>
                        </a:rPr>
                        <a:t> </a:t>
                      </a:r>
                      <a:endParaRPr lang="en-US" sz="11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68" marR="66568" marT="0" marB="0" anchor="b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66800" y="5638800"/>
            <a:ext cx="6324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 smtClean="0"/>
              <a:t>*Includes students borrowing both Subsidized and Unsubsidized Direct loans.</a:t>
            </a:r>
            <a:endParaRPr lang="en-US" sz="1100" i="1" dirty="0"/>
          </a:p>
        </p:txBody>
      </p:sp>
    </p:spTree>
    <p:extLst>
      <p:ext uri="{BB962C8B-B14F-4D97-AF65-F5344CB8AC3E}">
        <p14:creationId xmlns:p14="http://schemas.microsoft.com/office/powerpoint/2010/main" val="1252512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so low?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Enrollment Fees $46 unit</a:t>
            </a:r>
          </a:p>
          <a:p>
            <a:r>
              <a:rPr lang="en-US" dirty="0" smtClean="0"/>
              <a:t>BOG Fee Waiver Program – 1.1 million students - $753 million</a:t>
            </a:r>
          </a:p>
          <a:p>
            <a:r>
              <a:rPr lang="en-US" dirty="0" smtClean="0"/>
              <a:t>Pell Grants – 491,000 students - $1.6 billion</a:t>
            </a:r>
          </a:p>
          <a:p>
            <a:r>
              <a:rPr lang="en-US" dirty="0" smtClean="0"/>
              <a:t>22 of 112 colleges no longer participate in Direct Loans</a:t>
            </a:r>
          </a:p>
          <a:p>
            <a:r>
              <a:rPr lang="en-US" dirty="0" smtClean="0"/>
              <a:t>CCCs do not package loans up-front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68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 Grants at CCCs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79,160 CCC students received a Cal Grant in 2013-14</a:t>
            </a:r>
          </a:p>
          <a:p>
            <a:r>
              <a:rPr lang="en-US" dirty="0" smtClean="0"/>
              <a:t>Total Cal Grants = $86 million</a:t>
            </a:r>
          </a:p>
          <a:p>
            <a:r>
              <a:rPr lang="en-US" dirty="0" smtClean="0"/>
              <a:t>Average Cal Grant Award = $1,087</a:t>
            </a:r>
          </a:p>
          <a:p>
            <a:pPr lvl="1"/>
            <a:r>
              <a:rPr lang="en-US" dirty="0" smtClean="0"/>
              <a:t>2013-14 and 2014-15 will show slight increase</a:t>
            </a:r>
          </a:p>
          <a:p>
            <a:pPr lvl="1"/>
            <a:r>
              <a:rPr lang="en-US" dirty="0" smtClean="0"/>
              <a:t>As yet to be determined effect of </a:t>
            </a:r>
            <a:r>
              <a:rPr lang="en-US" dirty="0" err="1" smtClean="0"/>
              <a:t>DeLeon</a:t>
            </a:r>
            <a:r>
              <a:rPr lang="en-US" dirty="0" smtClean="0"/>
              <a:t> tax bill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84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Financing CCC Education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6126726"/>
              </p:ext>
            </p:extLst>
          </p:nvPr>
        </p:nvGraphicFramePr>
        <p:xfrm>
          <a:off x="1042988" y="2324100"/>
          <a:ext cx="6777036" cy="2781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9012"/>
                <a:gridCol w="2259012"/>
                <a:gridCol w="2259012"/>
              </a:tblGrid>
              <a:tr h="71373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 home with parents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Off-campus</a:t>
                      </a:r>
                      <a:endParaRPr lang="en-US" dirty="0"/>
                    </a:p>
                  </a:txBody>
                  <a:tcPr/>
                </a:tc>
              </a:tr>
              <a:tr h="41351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Cost of Attendance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$11,715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18,492</a:t>
                      </a:r>
                      <a:endParaRPr lang="en-US" sz="1600" dirty="0"/>
                    </a:p>
                  </a:txBody>
                  <a:tcPr/>
                </a:tc>
              </a:tr>
              <a:tr h="41351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BOG Fee Waiver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1,104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1,104</a:t>
                      </a:r>
                      <a:endParaRPr lang="en-US" sz="1600" dirty="0"/>
                    </a:p>
                  </a:txBody>
                  <a:tcPr/>
                </a:tc>
              </a:tr>
              <a:tr h="41351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Pell Grant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5,730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5,730</a:t>
                      </a:r>
                      <a:endParaRPr lang="en-US" sz="1600" dirty="0"/>
                    </a:p>
                  </a:txBody>
                  <a:tcPr/>
                </a:tc>
              </a:tr>
              <a:tr h="41351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Cal Grant 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1,648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1,648</a:t>
                      </a:r>
                      <a:endParaRPr lang="en-US" sz="1600" dirty="0"/>
                    </a:p>
                  </a:txBody>
                  <a:tcPr/>
                </a:tc>
              </a:tr>
              <a:tr h="413513">
                <a:tc>
                  <a:txBody>
                    <a:bodyPr/>
                    <a:lstStyle/>
                    <a:p>
                      <a:r>
                        <a:rPr lang="en-US" sz="1600" i="1" dirty="0" smtClean="0"/>
                        <a:t>Unmet</a:t>
                      </a:r>
                      <a:r>
                        <a:rPr lang="en-US" sz="1600" i="1" baseline="0" dirty="0" smtClean="0"/>
                        <a:t> Need</a:t>
                      </a:r>
                      <a:endParaRPr lang="en-US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i="1" dirty="0" smtClean="0"/>
                        <a:t>$3,233</a:t>
                      </a:r>
                      <a:endParaRPr lang="en-US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i="1" dirty="0" smtClean="0"/>
                        <a:t>$10,010</a:t>
                      </a:r>
                      <a:endParaRPr lang="en-US" sz="1600" i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0715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CCCCO’s DP Initiative Overview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800807119"/>
              </p:ext>
            </p:extLst>
          </p:nvPr>
        </p:nvGraphicFramePr>
        <p:xfrm>
          <a:off x="1752600" y="2286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477000" y="1981200"/>
            <a:ext cx="1981200" cy="923330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3 consecutive three-year 30% CDRs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053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Hexagon 7"/>
          <p:cNvSpPr/>
          <p:nvPr/>
        </p:nvSpPr>
        <p:spPr>
          <a:xfrm rot="5400000">
            <a:off x="2797681" y="3603121"/>
            <a:ext cx="1506471" cy="131063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CCCCO’s DPI Overview</a:t>
            </a:r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493814933"/>
              </p:ext>
            </p:extLst>
          </p:nvPr>
        </p:nvGraphicFramePr>
        <p:xfrm>
          <a:off x="2286000" y="22606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3" name="Group 12"/>
          <p:cNvGrpSpPr/>
          <p:nvPr/>
        </p:nvGrpSpPr>
        <p:grpSpPr>
          <a:xfrm>
            <a:off x="1447800" y="3522730"/>
            <a:ext cx="1310630" cy="1506471"/>
            <a:chOff x="762001" y="3477445"/>
            <a:chExt cx="1310630" cy="1506471"/>
          </a:xfrm>
        </p:grpSpPr>
        <p:sp>
          <p:nvSpPr>
            <p:cNvPr id="11" name="Hexagon 10"/>
            <p:cNvSpPr/>
            <p:nvPr/>
          </p:nvSpPr>
          <p:spPr>
            <a:xfrm rot="5400000">
              <a:off x="664080" y="3575366"/>
              <a:ext cx="1506471" cy="1310630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Hexagon 4"/>
            <p:cNvSpPr/>
            <p:nvPr/>
          </p:nvSpPr>
          <p:spPr>
            <a:xfrm>
              <a:off x="990600" y="3733800"/>
              <a:ext cx="862561" cy="101535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i="1" dirty="0">
                  <a:solidFill>
                    <a:schemeClr val="tx2"/>
                  </a:solidFill>
                </a:rPr>
                <a:t>NEFE</a:t>
              </a:r>
            </a:p>
            <a:p>
              <a:pPr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i="1" dirty="0">
                  <a:solidFill>
                    <a:schemeClr val="tx2"/>
                  </a:solidFill>
                </a:rPr>
                <a:t>CashCourse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36829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B425D8D-4337-49F5-A791-A95C57AB3E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>
                                            <p:graphicEl>
                                              <a:dgm id="{3B425D8D-4337-49F5-A791-A95C57AB3E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E8E2325-475C-4055-9894-530DA9B689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6">
                                            <p:graphicEl>
                                              <a:dgm id="{FE8E2325-475C-4055-9894-530DA9B689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F6E7950-CF6D-41AB-A455-1CD6EDC19E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6">
                                            <p:graphicEl>
                                              <a:dgm id="{AF6E7950-CF6D-41AB-A455-1CD6EDC19E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F1D9DB0-76EE-4F47-AA8B-DC16BCCD89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6">
                                            <p:graphicEl>
                                              <a:dgm id="{5F1D9DB0-76EE-4F47-AA8B-DC16BCCD89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D85C994-F4DC-4020-8581-9CF239E501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6">
                                            <p:graphicEl>
                                              <a:dgm id="{FD85C994-F4DC-4020-8581-9CF239E501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0C653A4-AB3F-4219-89CA-F3AD1CB3A1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6">
                                            <p:graphicEl>
                                              <a:dgm id="{A0C653A4-AB3F-4219-89CA-F3AD1CB3A1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6AF465E-06F1-4422-808A-3F1C56FBEA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6">
                                            <p:graphicEl>
                                              <a:dgm id="{D6AF465E-06F1-4422-808A-3F1C56FBEA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BFEF49C-5813-4025-9DDF-769DA83E1B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6">
                                            <p:graphicEl>
                                              <a:dgm id="{ABFEF49C-5813-4025-9DDF-769DA83E1B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25AC111-A962-4363-865D-571CE476E8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6">
                                            <p:graphicEl>
                                              <a:dgm id="{825AC111-A962-4363-865D-571CE476E8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Literacy Initiative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Bef>
                <a:spcPts val="1200"/>
              </a:spcBef>
            </a:pPr>
            <a:r>
              <a:rPr lang="en-US" dirty="0" smtClean="0"/>
              <a:t>Partner with the National Endowment for Financial Education (NEFE) – Cash Course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Provide </a:t>
            </a:r>
            <a:r>
              <a:rPr lang="en-US" dirty="0"/>
              <a:t>each school in the California community college system with effective financial literacy services for their </a:t>
            </a:r>
            <a:r>
              <a:rPr lang="en-US" dirty="0" smtClean="0"/>
              <a:t>students</a:t>
            </a:r>
          </a:p>
          <a:p>
            <a:pPr>
              <a:spcBef>
                <a:spcPts val="1200"/>
              </a:spcBef>
            </a:pPr>
            <a:r>
              <a:rPr lang="en-US" dirty="0"/>
              <a:t>To have a financial literacy product established on all 112 campuses </a:t>
            </a:r>
            <a:endParaRPr lang="en-US" dirty="0" smtClean="0"/>
          </a:p>
          <a:p>
            <a:pPr>
              <a:spcBef>
                <a:spcPts val="1200"/>
              </a:spcBef>
            </a:pPr>
            <a:r>
              <a:rPr lang="en-US" dirty="0" smtClean="0"/>
              <a:t>Monitoring </a:t>
            </a:r>
            <a:r>
              <a:rPr lang="en-US" dirty="0"/>
              <a:t>the implementation of this financial literacy product such that student utilization shows an increasing trend over the first five </a:t>
            </a:r>
            <a:r>
              <a:rPr lang="en-US" dirty="0" smtClean="0"/>
              <a:t>years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52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        </a:t>
            </a:r>
            <a:br>
              <a:rPr lang="en-US" smtClean="0"/>
            </a:br>
            <a:r>
              <a:rPr lang="en-US" smtClean="0"/>
              <a:t>Three Phases</a:t>
            </a:r>
            <a:endParaRPr lang="en-US" dirty="0" smtClean="0"/>
          </a:p>
        </p:txBody>
      </p:sp>
      <p:sp>
        <p:nvSpPr>
          <p:cNvPr id="23556" name="Text Placeholder 4"/>
          <p:cNvSpPr>
            <a:spLocks noGrp="1" noChangeArrowheads="1"/>
          </p:cNvSpPr>
          <p:nvPr>
            <p:ph idx="1"/>
          </p:nvPr>
        </p:nvSpPr>
        <p:spPr>
          <a:xfrm>
            <a:off x="1043493" y="2323652"/>
            <a:ext cx="7414707" cy="4077148"/>
          </a:xfrm>
        </p:spPr>
        <p:txBody>
          <a:bodyPr>
            <a:noAutofit/>
          </a:bodyPr>
          <a:lstStyle/>
          <a:p>
            <a:r>
              <a:rPr lang="en-US" dirty="0" smtClean="0"/>
              <a:t>Phase One (Now)</a:t>
            </a:r>
          </a:p>
          <a:p>
            <a:pPr lvl="1"/>
            <a:r>
              <a:rPr lang="en-US" sz="2000" dirty="0" smtClean="0"/>
              <a:t>Dissemination of FE information on Campus</a:t>
            </a:r>
          </a:p>
          <a:p>
            <a:pPr lvl="1"/>
            <a:r>
              <a:rPr lang="en-US" sz="2000" dirty="0" smtClean="0"/>
              <a:t>Institution-wide involvement</a:t>
            </a:r>
          </a:p>
          <a:p>
            <a:r>
              <a:rPr lang="en-US" dirty="0" smtClean="0"/>
              <a:t>Phase Two (Next)</a:t>
            </a:r>
          </a:p>
          <a:p>
            <a:pPr lvl="1"/>
            <a:r>
              <a:rPr lang="en-US" sz="2000" dirty="0" smtClean="0"/>
              <a:t>Building FE Capability</a:t>
            </a:r>
          </a:p>
          <a:p>
            <a:pPr lvl="1"/>
            <a:r>
              <a:rPr lang="en-US" sz="2000" dirty="0" smtClean="0"/>
              <a:t>Integrating FE onto the campus</a:t>
            </a:r>
          </a:p>
          <a:p>
            <a:pPr lvl="1"/>
            <a:r>
              <a:rPr lang="en-US" sz="2000" dirty="0" smtClean="0"/>
              <a:t>Classroom, workshops, special instruction</a:t>
            </a:r>
          </a:p>
          <a:p>
            <a:r>
              <a:rPr lang="en-US" dirty="0" smtClean="0"/>
              <a:t>Phase Three (Later)</a:t>
            </a:r>
          </a:p>
          <a:p>
            <a:pPr lvl="1"/>
            <a:r>
              <a:rPr lang="en-US" sz="2000" dirty="0" smtClean="0"/>
              <a:t>Delivering FE to the community</a:t>
            </a:r>
          </a:p>
          <a:p>
            <a:pPr lvl="1"/>
            <a:r>
              <a:rPr lang="en-US" sz="2000" dirty="0" smtClean="0"/>
              <a:t>Elementary/Secondary Schools and local community</a:t>
            </a:r>
          </a:p>
          <a:p>
            <a:endParaRPr lang="en-US" sz="2000" dirty="0" smtClean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092717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6099</TotalTime>
  <Words>676</Words>
  <Application>Microsoft Office PowerPoint</Application>
  <PresentationFormat>On-screen Show (4:3)</PresentationFormat>
  <Paragraphs>136</Paragraphs>
  <Slides>12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Austin</vt:lpstr>
      <vt:lpstr>CCCCO’s Financial Literacy Initiative &amp; NEFE’s Partnership</vt:lpstr>
      <vt:lpstr>CCC Student Loan Borrowing</vt:lpstr>
      <vt:lpstr>Why so low?</vt:lpstr>
      <vt:lpstr>Cal Grants at CCCs</vt:lpstr>
      <vt:lpstr>Financing CCC Education</vt:lpstr>
      <vt:lpstr>CCCCO’s DP Initiative Overview</vt:lpstr>
      <vt:lpstr>CCCCO’s DPI Overview</vt:lpstr>
      <vt:lpstr>Financial Literacy Initiative</vt:lpstr>
      <vt:lpstr>         Three Phases</vt:lpstr>
      <vt:lpstr>Loan Default Correlation to  Student Success</vt:lpstr>
      <vt:lpstr>Interventions</vt:lpstr>
      <vt:lpstr>Final Remarks</vt:lpstr>
    </vt:vector>
  </TitlesOfParts>
  <Company>Chancellor's Office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Literacy</dc:title>
  <dc:creator>Nieto, Ruby</dc:creator>
  <cp:lastModifiedBy>Patti Colston</cp:lastModifiedBy>
  <cp:revision>85</cp:revision>
  <cp:lastPrinted>2014-11-14T00:21:48Z</cp:lastPrinted>
  <dcterms:created xsi:type="dcterms:W3CDTF">2014-03-19T17:03:22Z</dcterms:created>
  <dcterms:modified xsi:type="dcterms:W3CDTF">2014-11-19T19:15:53Z</dcterms:modified>
</cp:coreProperties>
</file>