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77" r:id="rId3"/>
    <p:sldId id="278" r:id="rId4"/>
    <p:sldId id="269" r:id="rId5"/>
    <p:sldId id="275" r:id="rId6"/>
    <p:sldId id="280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95" autoAdjust="0"/>
  </p:normalViewPr>
  <p:slideViewPr>
    <p:cSldViewPr>
      <p:cViewPr varScale="1">
        <p:scale>
          <a:sx n="57" d="100"/>
          <a:sy n="57" d="100"/>
        </p:scale>
        <p:origin x="-6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win.frb.org\L1\Home\A-C\L1LYC01\Student%20Loans\Research%20Brief\Figures%20Student%20Loan%20R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1lyc01\AppData\Local\Microsoft\Windows\Temporary%20Internet%20Files\Content.IE5\X4MF711X\SeriesReport-2014103117274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Arial Narrow" pitchFamily="34" charset="0"/>
              </a:defRPr>
            </a:pPr>
            <a:r>
              <a:rPr lang="en-US" sz="1800" dirty="0" smtClean="0">
                <a:latin typeface="Arial Narrow" pitchFamily="34" charset="0"/>
              </a:rPr>
              <a:t>Median </a:t>
            </a:r>
            <a:r>
              <a:rPr lang="en-US" sz="1800" dirty="0">
                <a:latin typeface="Arial Narrow" pitchFamily="34" charset="0"/>
              </a:rPr>
              <a:t>Debt </a:t>
            </a:r>
            <a:r>
              <a:rPr lang="en-US" sz="1800" dirty="0" smtClean="0">
                <a:latin typeface="Arial Narrow" pitchFamily="34" charset="0"/>
              </a:rPr>
              <a:t>among Borrowers by </a:t>
            </a:r>
            <a:r>
              <a:rPr lang="en-US" sz="1800" dirty="0">
                <a:latin typeface="Arial Narrow" pitchFamily="34" charset="0"/>
              </a:rPr>
              <a:t>Family Income and Type of Institution</a:t>
            </a:r>
          </a:p>
        </c:rich>
      </c:tx>
      <c:layout>
        <c:manualLayout>
          <c:xMode val="edge"/>
          <c:yMode val="edge"/>
          <c:x val="0.17469298245614034"/>
          <c:y val="1.29590957216549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726274347285538"/>
          <c:y val="0.14766433718061192"/>
          <c:w val="0.69326092462126443"/>
          <c:h val="0.62936394189330391"/>
        </c:manualLayout>
      </c:layout>
      <c:barChart>
        <c:barDir val="col"/>
        <c:grouping val="clustered"/>
        <c:varyColors val="0"/>
        <c:ser>
          <c:idx val="0"/>
          <c:order val="0"/>
          <c:tx>
            <c:v>Public Four-Year</c:v>
          </c:tx>
          <c:spPr>
            <a:solidFill>
              <a:schemeClr val="tx2"/>
            </a:solidFill>
          </c:spPr>
          <c:invertIfNegative val="0"/>
          <c:cat>
            <c:strRef>
              <c:f>'Data 6'!$B$2:$F$2</c:f>
              <c:strCache>
                <c:ptCount val="5"/>
                <c:pt idx="0">
                  <c:v>Less than $30,000</c:v>
                </c:pt>
                <c:pt idx="1">
                  <c:v>$30,000 to $59,999</c:v>
                </c:pt>
                <c:pt idx="2">
                  <c:v>$60,000 to $89,999</c:v>
                </c:pt>
                <c:pt idx="3">
                  <c:v>$90,000 to $119,999</c:v>
                </c:pt>
                <c:pt idx="4">
                  <c:v>$120,000 or Higher</c:v>
                </c:pt>
              </c:strCache>
            </c:strRef>
          </c:cat>
          <c:val>
            <c:numRef>
              <c:f>'Data 6'!$B$5:$F$5</c:f>
              <c:numCache>
                <c:formatCode>"$"#,##0</c:formatCode>
                <c:ptCount val="5"/>
                <c:pt idx="0">
                  <c:v>16500</c:v>
                </c:pt>
                <c:pt idx="1">
                  <c:v>17400</c:v>
                </c:pt>
                <c:pt idx="2">
                  <c:v>17000</c:v>
                </c:pt>
                <c:pt idx="3">
                  <c:v>16300</c:v>
                </c:pt>
                <c:pt idx="4">
                  <c:v>14500</c:v>
                </c:pt>
              </c:numCache>
            </c:numRef>
          </c:val>
        </c:ser>
        <c:ser>
          <c:idx val="1"/>
          <c:order val="1"/>
          <c:tx>
            <c:v>Private Nonprofit Four-Year</c:v>
          </c:tx>
          <c:spPr>
            <a:solidFill>
              <a:schemeClr val="accent2"/>
            </a:solidFill>
          </c:spPr>
          <c:invertIfNegative val="0"/>
          <c:cat>
            <c:strRef>
              <c:f>'Data 6'!$B$2:$F$2</c:f>
              <c:strCache>
                <c:ptCount val="5"/>
                <c:pt idx="0">
                  <c:v>Less than $30,000</c:v>
                </c:pt>
                <c:pt idx="1">
                  <c:v>$30,000 to $59,999</c:v>
                </c:pt>
                <c:pt idx="2">
                  <c:v>$60,000 to $89,999</c:v>
                </c:pt>
                <c:pt idx="3">
                  <c:v>$90,000 to $119,999</c:v>
                </c:pt>
                <c:pt idx="4">
                  <c:v>$120,000 or Higher</c:v>
                </c:pt>
              </c:strCache>
            </c:strRef>
          </c:cat>
          <c:val>
            <c:numRef>
              <c:f>'Data 6'!$B$6:$F$6</c:f>
              <c:numCache>
                <c:formatCode>"$"#,##0</c:formatCode>
                <c:ptCount val="5"/>
                <c:pt idx="0">
                  <c:v>21000</c:v>
                </c:pt>
                <c:pt idx="1">
                  <c:v>23100</c:v>
                </c:pt>
                <c:pt idx="2">
                  <c:v>21100</c:v>
                </c:pt>
                <c:pt idx="3">
                  <c:v>22000</c:v>
                </c:pt>
                <c:pt idx="4">
                  <c:v>18000</c:v>
                </c:pt>
              </c:numCache>
            </c:numRef>
          </c:val>
        </c:ser>
        <c:ser>
          <c:idx val="2"/>
          <c:order val="2"/>
          <c:tx>
            <c:v>For-Profit Four-Year</c:v>
          </c:tx>
          <c:spPr>
            <a:solidFill>
              <a:schemeClr val="accent3"/>
            </a:solidFill>
          </c:spPr>
          <c:invertIfNegative val="0"/>
          <c:cat>
            <c:strRef>
              <c:f>'Data 6'!$B$2:$F$2</c:f>
              <c:strCache>
                <c:ptCount val="5"/>
                <c:pt idx="0">
                  <c:v>Less than $30,000</c:v>
                </c:pt>
                <c:pt idx="1">
                  <c:v>$30,000 to $59,999</c:v>
                </c:pt>
                <c:pt idx="2">
                  <c:v>$60,000 to $89,999</c:v>
                </c:pt>
                <c:pt idx="3">
                  <c:v>$90,000 to $119,999</c:v>
                </c:pt>
                <c:pt idx="4">
                  <c:v>$120,000 or Higher</c:v>
                </c:pt>
              </c:strCache>
            </c:strRef>
          </c:cat>
          <c:val>
            <c:numRef>
              <c:f>'Data 6'!$B$7:$F$7</c:f>
              <c:numCache>
                <c:formatCode>"$"#,##0</c:formatCode>
                <c:ptCount val="5"/>
                <c:pt idx="0">
                  <c:v>30500</c:v>
                </c:pt>
                <c:pt idx="1">
                  <c:v>24600</c:v>
                </c:pt>
                <c:pt idx="2">
                  <c:v>34600</c:v>
                </c:pt>
                <c:pt idx="3">
                  <c:v>28000</c:v>
                </c:pt>
                <c:pt idx="4">
                  <c:v>34300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518336"/>
        <c:axId val="77520256"/>
      </c:barChart>
      <c:catAx>
        <c:axId val="77518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>
                    <a:latin typeface="Arial Narrow" pitchFamily="34" charset="0"/>
                  </a:defRPr>
                </a:pPr>
                <a:r>
                  <a:rPr lang="en-US" sz="1800" dirty="0" smtClean="0">
                    <a:latin typeface="Arial Narrow" pitchFamily="34" charset="0"/>
                  </a:rPr>
                  <a:t>Family Income</a:t>
                </a:r>
                <a:endParaRPr lang="en-US" sz="1800" dirty="0">
                  <a:latin typeface="Arial Narrow" pitchFamily="34" charset="0"/>
                </a:endParaRPr>
              </a:p>
            </c:rich>
          </c:tx>
          <c:layout>
            <c:manualLayout>
              <c:xMode val="edge"/>
              <c:yMode val="edge"/>
              <c:x val="0.43113977529124653"/>
              <c:y val="0.91423376465604012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 Narrow" pitchFamily="34" charset="0"/>
              </a:defRPr>
            </a:pPr>
            <a:endParaRPr lang="en-US"/>
          </a:p>
        </c:txPr>
        <c:crossAx val="77520256"/>
        <c:crosses val="autoZero"/>
        <c:auto val="1"/>
        <c:lblAlgn val="ctr"/>
        <c:lblOffset val="100"/>
        <c:noMultiLvlLbl val="0"/>
      </c:catAx>
      <c:valAx>
        <c:axId val="77520256"/>
        <c:scaling>
          <c:orientation val="minMax"/>
          <c:max val="35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 b="0">
                    <a:latin typeface="Arial Narrow" pitchFamily="34" charset="0"/>
                  </a:defRPr>
                </a:pPr>
                <a:r>
                  <a:rPr lang="en-US" sz="1800" b="0" dirty="0" smtClean="0">
                    <a:latin typeface="Arial Narrow" pitchFamily="34" charset="0"/>
                  </a:rPr>
                  <a:t>Median Debt Level</a:t>
                </a:r>
                <a:endParaRPr lang="en-US" sz="1800" b="0" dirty="0">
                  <a:latin typeface="Arial Narrow" pitchFamily="34" charset="0"/>
                </a:endParaRPr>
              </a:p>
            </c:rich>
          </c:tx>
          <c:layout>
            <c:manualLayout>
              <c:xMode val="edge"/>
              <c:yMode val="edge"/>
              <c:x val="3.7037905276353466E-3"/>
              <c:y val="0.35957650973839994"/>
            </c:manualLayout>
          </c:layout>
          <c:overlay val="0"/>
        </c:title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 Narrow" pitchFamily="34" charset="0"/>
              </a:defRPr>
            </a:pPr>
            <a:endParaRPr lang="en-US"/>
          </a:p>
        </c:txPr>
        <c:crossAx val="77518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63869318966713"/>
          <c:y val="0.22003397733153002"/>
          <c:w val="0.12308583137634112"/>
          <c:h val="0.48354571408140873"/>
        </c:manualLayout>
      </c:layout>
      <c:overlay val="0"/>
      <c:txPr>
        <a:bodyPr/>
        <a:lstStyle/>
        <a:p>
          <a:pPr>
            <a:defRPr sz="1600">
              <a:latin typeface="Arial Narrow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6-year </a:t>
            </a:r>
            <a:r>
              <a:rPr lang="en-US" dirty="0" smtClean="0"/>
              <a:t>Completion Rates By Income Quartile</a:t>
            </a:r>
            <a:endParaRPr lang="en-US" dirty="0"/>
          </a:p>
        </c:rich>
      </c:tx>
      <c:layout>
        <c:manualLayout>
          <c:xMode val="edge"/>
          <c:yMode val="edge"/>
          <c:x val="0.24331012255520143"/>
          <c:y val="1.48604463672449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872049809307627E-2"/>
          <c:y val="0.11167001384244729"/>
          <c:w val="0.91244475557746541"/>
          <c:h val="0.765859431098428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Sheet5!$A$1:$A$4</c:f>
              <c:strCache>
                <c:ptCount val="4"/>
                <c:pt idx="0">
                  <c:v>Bottom Quartile</c:v>
                </c:pt>
                <c:pt idx="1">
                  <c:v>3rd Quartile</c:v>
                </c:pt>
                <c:pt idx="2">
                  <c:v>2nd Quartile</c:v>
                </c:pt>
                <c:pt idx="3">
                  <c:v>Top Quartile</c:v>
                </c:pt>
              </c:strCache>
            </c:strRef>
          </c:cat>
          <c:val>
            <c:numRef>
              <c:f>Sheet5!$B$1:$B$4</c:f>
              <c:numCache>
                <c:formatCode>0.0%</c:formatCode>
                <c:ptCount val="4"/>
                <c:pt idx="0">
                  <c:v>0.51700000000000002</c:v>
                </c:pt>
                <c:pt idx="1">
                  <c:v>0.60099999999999998</c:v>
                </c:pt>
                <c:pt idx="2">
                  <c:v>0.67900000000000005</c:v>
                </c:pt>
                <c:pt idx="3">
                  <c:v>0.77700000000000002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567488"/>
        <c:axId val="77569408"/>
      </c:barChart>
      <c:catAx>
        <c:axId val="77567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Family</a:t>
                </a:r>
                <a:r>
                  <a:rPr lang="en-US" baseline="0" dirty="0" smtClean="0"/>
                  <a:t> Income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77569408"/>
        <c:crosses val="autoZero"/>
        <c:auto val="1"/>
        <c:lblAlgn val="ctr"/>
        <c:lblOffset val="100"/>
        <c:noMultiLvlLbl val="0"/>
      </c:catAx>
      <c:valAx>
        <c:axId val="7756940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775674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 Narrow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Unemployment Rate by Age Group, 2004 - 2014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'[SeriesReport-20141031172741.xlsx]BLS Data Series'!$A$6</c:f>
              <c:strCache>
                <c:ptCount val="1"/>
                <c:pt idx="0">
                  <c:v>16-24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numRef>
              <c:f>'[SeriesReport-20141031172741.xlsx]BLS Data Series'!$B$3:$AR$3</c:f>
              <c:numCache>
                <c:formatCode>General</c:formatCode>
                <c:ptCount val="43"/>
                <c:pt idx="0">
                  <c:v>2004</c:v>
                </c:pt>
                <c:pt idx="4">
                  <c:v>2005</c:v>
                </c:pt>
                <c:pt idx="8">
                  <c:v>2006</c:v>
                </c:pt>
                <c:pt idx="12">
                  <c:v>2007</c:v>
                </c:pt>
                <c:pt idx="16">
                  <c:v>2008</c:v>
                </c:pt>
                <c:pt idx="20">
                  <c:v>2009</c:v>
                </c:pt>
                <c:pt idx="24">
                  <c:v>2010</c:v>
                </c:pt>
                <c:pt idx="28">
                  <c:v>2011</c:v>
                </c:pt>
                <c:pt idx="32">
                  <c:v>2012</c:v>
                </c:pt>
                <c:pt idx="36">
                  <c:v>2013</c:v>
                </c:pt>
                <c:pt idx="40">
                  <c:v>2014</c:v>
                </c:pt>
              </c:numCache>
            </c:numRef>
          </c:cat>
          <c:val>
            <c:numRef>
              <c:f>'[SeriesReport-20141031172741.xlsx]BLS Data Series'!$B$6:$AR$6</c:f>
              <c:numCache>
                <c:formatCode>#0.0</c:formatCode>
                <c:ptCount val="43"/>
                <c:pt idx="0">
                  <c:v>11.9</c:v>
                </c:pt>
                <c:pt idx="1">
                  <c:v>11.9</c:v>
                </c:pt>
                <c:pt idx="2">
                  <c:v>11.8</c:v>
                </c:pt>
                <c:pt idx="3">
                  <c:v>11.8</c:v>
                </c:pt>
                <c:pt idx="4">
                  <c:v>11.9</c:v>
                </c:pt>
                <c:pt idx="5">
                  <c:v>11.5</c:v>
                </c:pt>
                <c:pt idx="6">
                  <c:v>10.9</c:v>
                </c:pt>
                <c:pt idx="7">
                  <c:v>10.8</c:v>
                </c:pt>
                <c:pt idx="8">
                  <c:v>10.6</c:v>
                </c:pt>
                <c:pt idx="9">
                  <c:v>10.199999999999999</c:v>
                </c:pt>
                <c:pt idx="10">
                  <c:v>10.7</c:v>
                </c:pt>
                <c:pt idx="11">
                  <c:v>10.4</c:v>
                </c:pt>
                <c:pt idx="12">
                  <c:v>10</c:v>
                </c:pt>
                <c:pt idx="13">
                  <c:v>10.3</c:v>
                </c:pt>
                <c:pt idx="14">
                  <c:v>10.8</c:v>
                </c:pt>
                <c:pt idx="15">
                  <c:v>11.1</c:v>
                </c:pt>
                <c:pt idx="16">
                  <c:v>11.5</c:v>
                </c:pt>
                <c:pt idx="17">
                  <c:v>12.3</c:v>
                </c:pt>
                <c:pt idx="18">
                  <c:v>13.4</c:v>
                </c:pt>
                <c:pt idx="19">
                  <c:v>14.1</c:v>
                </c:pt>
                <c:pt idx="20">
                  <c:v>15.8</c:v>
                </c:pt>
                <c:pt idx="21">
                  <c:v>17.399999999999999</c:v>
                </c:pt>
                <c:pt idx="22">
                  <c:v>18.100000000000001</c:v>
                </c:pt>
                <c:pt idx="23">
                  <c:v>19</c:v>
                </c:pt>
                <c:pt idx="24">
                  <c:v>18.8</c:v>
                </c:pt>
                <c:pt idx="25">
                  <c:v>18.600000000000001</c:v>
                </c:pt>
                <c:pt idx="26">
                  <c:v>18</c:v>
                </c:pt>
                <c:pt idx="27">
                  <c:v>18.399999999999999</c:v>
                </c:pt>
                <c:pt idx="28">
                  <c:v>17.8</c:v>
                </c:pt>
                <c:pt idx="29">
                  <c:v>17.3</c:v>
                </c:pt>
                <c:pt idx="30">
                  <c:v>17.3</c:v>
                </c:pt>
                <c:pt idx="31">
                  <c:v>16.8</c:v>
                </c:pt>
                <c:pt idx="32">
                  <c:v>16.3</c:v>
                </c:pt>
                <c:pt idx="33">
                  <c:v>16.2</c:v>
                </c:pt>
                <c:pt idx="34">
                  <c:v>16.100000000000001</c:v>
                </c:pt>
                <c:pt idx="35">
                  <c:v>16.2</c:v>
                </c:pt>
                <c:pt idx="36">
                  <c:v>16.5</c:v>
                </c:pt>
                <c:pt idx="37">
                  <c:v>16.100000000000001</c:v>
                </c:pt>
                <c:pt idx="38">
                  <c:v>15.3</c:v>
                </c:pt>
                <c:pt idx="39">
                  <c:v>14.2</c:v>
                </c:pt>
                <c:pt idx="40">
                  <c:v>14.4</c:v>
                </c:pt>
                <c:pt idx="41">
                  <c:v>13.1</c:v>
                </c:pt>
                <c:pt idx="42">
                  <c:v>13.4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'[SeriesReport-20141031172741.xlsx]BLS Data Series'!$A$7</c:f>
              <c:strCache>
                <c:ptCount val="1"/>
                <c:pt idx="0">
                  <c:v>25-34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'[SeriesReport-20141031172741.xlsx]BLS Data Series'!$B$3:$AR$3</c:f>
              <c:numCache>
                <c:formatCode>General</c:formatCode>
                <c:ptCount val="43"/>
                <c:pt idx="0">
                  <c:v>2004</c:v>
                </c:pt>
                <c:pt idx="4">
                  <c:v>2005</c:v>
                </c:pt>
                <c:pt idx="8">
                  <c:v>2006</c:v>
                </c:pt>
                <c:pt idx="12">
                  <c:v>2007</c:v>
                </c:pt>
                <c:pt idx="16">
                  <c:v>2008</c:v>
                </c:pt>
                <c:pt idx="20">
                  <c:v>2009</c:v>
                </c:pt>
                <c:pt idx="24">
                  <c:v>2010</c:v>
                </c:pt>
                <c:pt idx="28">
                  <c:v>2011</c:v>
                </c:pt>
                <c:pt idx="32">
                  <c:v>2012</c:v>
                </c:pt>
                <c:pt idx="36">
                  <c:v>2013</c:v>
                </c:pt>
                <c:pt idx="40">
                  <c:v>2014</c:v>
                </c:pt>
              </c:numCache>
            </c:numRef>
          </c:cat>
          <c:val>
            <c:numRef>
              <c:f>'[SeriesReport-20141031172741.xlsx]BLS Data Series'!$B$7:$AR$7</c:f>
              <c:numCache>
                <c:formatCode>#0.0</c:formatCode>
                <c:ptCount val="43"/>
                <c:pt idx="0">
                  <c:v>5.8</c:v>
                </c:pt>
                <c:pt idx="1">
                  <c:v>5.4</c:v>
                </c:pt>
                <c:pt idx="2">
                  <c:v>5.4</c:v>
                </c:pt>
                <c:pt idx="3">
                  <c:v>5.5</c:v>
                </c:pt>
                <c:pt idx="4">
                  <c:v>5.2</c:v>
                </c:pt>
                <c:pt idx="5">
                  <c:v>5.2</c:v>
                </c:pt>
                <c:pt idx="6">
                  <c:v>5.2</c:v>
                </c:pt>
                <c:pt idx="7">
                  <c:v>5</c:v>
                </c:pt>
                <c:pt idx="8">
                  <c:v>4.9000000000000004</c:v>
                </c:pt>
                <c:pt idx="9">
                  <c:v>4.8</c:v>
                </c:pt>
                <c:pt idx="10">
                  <c:v>4.5999999999999996</c:v>
                </c:pt>
                <c:pt idx="11">
                  <c:v>4.5</c:v>
                </c:pt>
                <c:pt idx="12">
                  <c:v>4.7</c:v>
                </c:pt>
                <c:pt idx="13">
                  <c:v>4.5</c:v>
                </c:pt>
                <c:pt idx="14">
                  <c:v>4.7</c:v>
                </c:pt>
                <c:pt idx="15">
                  <c:v>4.8</c:v>
                </c:pt>
                <c:pt idx="16">
                  <c:v>5.0999999999999996</c:v>
                </c:pt>
                <c:pt idx="17">
                  <c:v>5.2</c:v>
                </c:pt>
                <c:pt idx="18">
                  <c:v>6</c:v>
                </c:pt>
                <c:pt idx="19">
                  <c:v>7.1</c:v>
                </c:pt>
                <c:pt idx="20">
                  <c:v>8.9</c:v>
                </c:pt>
                <c:pt idx="21">
                  <c:v>10</c:v>
                </c:pt>
                <c:pt idx="22">
                  <c:v>10.3</c:v>
                </c:pt>
                <c:pt idx="23">
                  <c:v>10.3</c:v>
                </c:pt>
                <c:pt idx="24">
                  <c:v>10.1</c:v>
                </c:pt>
                <c:pt idx="25">
                  <c:v>10.4</c:v>
                </c:pt>
                <c:pt idx="26">
                  <c:v>9.8000000000000007</c:v>
                </c:pt>
                <c:pt idx="27">
                  <c:v>10</c:v>
                </c:pt>
                <c:pt idx="28">
                  <c:v>9.3000000000000007</c:v>
                </c:pt>
                <c:pt idx="29">
                  <c:v>9.6</c:v>
                </c:pt>
                <c:pt idx="30">
                  <c:v>9.5</c:v>
                </c:pt>
                <c:pt idx="31">
                  <c:v>9.3000000000000007</c:v>
                </c:pt>
                <c:pt idx="32">
                  <c:v>8.6999999999999993</c:v>
                </c:pt>
                <c:pt idx="33">
                  <c:v>8.1999999999999993</c:v>
                </c:pt>
                <c:pt idx="34">
                  <c:v>8.1</c:v>
                </c:pt>
                <c:pt idx="35">
                  <c:v>7.9</c:v>
                </c:pt>
                <c:pt idx="36">
                  <c:v>7.6</c:v>
                </c:pt>
                <c:pt idx="37">
                  <c:v>7.4</c:v>
                </c:pt>
                <c:pt idx="38">
                  <c:v>7.5</c:v>
                </c:pt>
                <c:pt idx="39">
                  <c:v>7.2</c:v>
                </c:pt>
                <c:pt idx="40">
                  <c:v>6.9</c:v>
                </c:pt>
                <c:pt idx="41">
                  <c:v>6.6</c:v>
                </c:pt>
                <c:pt idx="42">
                  <c:v>6.5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'[SeriesReport-20141031172741.xlsx]BLS Data Series'!$A$8</c:f>
              <c:strCache>
                <c:ptCount val="1"/>
                <c:pt idx="0">
                  <c:v>35-44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'[SeriesReport-20141031172741.xlsx]BLS Data Series'!$B$3:$AR$3</c:f>
              <c:numCache>
                <c:formatCode>General</c:formatCode>
                <c:ptCount val="43"/>
                <c:pt idx="0">
                  <c:v>2004</c:v>
                </c:pt>
                <c:pt idx="4">
                  <c:v>2005</c:v>
                </c:pt>
                <c:pt idx="8">
                  <c:v>2006</c:v>
                </c:pt>
                <c:pt idx="12">
                  <c:v>2007</c:v>
                </c:pt>
                <c:pt idx="16">
                  <c:v>2008</c:v>
                </c:pt>
                <c:pt idx="20">
                  <c:v>2009</c:v>
                </c:pt>
                <c:pt idx="24">
                  <c:v>2010</c:v>
                </c:pt>
                <c:pt idx="28">
                  <c:v>2011</c:v>
                </c:pt>
                <c:pt idx="32">
                  <c:v>2012</c:v>
                </c:pt>
                <c:pt idx="36">
                  <c:v>2013</c:v>
                </c:pt>
                <c:pt idx="40">
                  <c:v>2014</c:v>
                </c:pt>
              </c:numCache>
            </c:numRef>
          </c:cat>
          <c:val>
            <c:numRef>
              <c:f>'[SeriesReport-20141031172741.xlsx]BLS Data Series'!$B$8:$AR$8</c:f>
              <c:numCache>
                <c:formatCode>#0.0</c:formatCode>
                <c:ptCount val="43"/>
                <c:pt idx="0">
                  <c:v>4.5999999999999996</c:v>
                </c:pt>
                <c:pt idx="1">
                  <c:v>4.4000000000000004</c:v>
                </c:pt>
                <c:pt idx="2">
                  <c:v>4.4000000000000004</c:v>
                </c:pt>
                <c:pt idx="3">
                  <c:v>4</c:v>
                </c:pt>
                <c:pt idx="4">
                  <c:v>4.0999999999999996</c:v>
                </c:pt>
                <c:pt idx="5">
                  <c:v>3.9</c:v>
                </c:pt>
                <c:pt idx="6">
                  <c:v>3.7</c:v>
                </c:pt>
                <c:pt idx="7">
                  <c:v>3.9</c:v>
                </c:pt>
                <c:pt idx="8">
                  <c:v>3.7</c:v>
                </c:pt>
                <c:pt idx="9">
                  <c:v>3.6</c:v>
                </c:pt>
                <c:pt idx="10">
                  <c:v>3.6</c:v>
                </c:pt>
                <c:pt idx="11">
                  <c:v>3.4</c:v>
                </c:pt>
                <c:pt idx="12">
                  <c:v>3.3</c:v>
                </c:pt>
                <c:pt idx="13">
                  <c:v>3.3</c:v>
                </c:pt>
                <c:pt idx="14">
                  <c:v>3.5</c:v>
                </c:pt>
                <c:pt idx="15">
                  <c:v>3.6</c:v>
                </c:pt>
                <c:pt idx="16">
                  <c:v>3.7</c:v>
                </c:pt>
                <c:pt idx="17">
                  <c:v>4.2</c:v>
                </c:pt>
                <c:pt idx="18">
                  <c:v>4.9000000000000004</c:v>
                </c:pt>
                <c:pt idx="19">
                  <c:v>5.6</c:v>
                </c:pt>
                <c:pt idx="20">
                  <c:v>7</c:v>
                </c:pt>
                <c:pt idx="21">
                  <c:v>8</c:v>
                </c:pt>
                <c:pt idx="22">
                  <c:v>8.1999999999999993</c:v>
                </c:pt>
                <c:pt idx="23">
                  <c:v>8.8000000000000007</c:v>
                </c:pt>
                <c:pt idx="24">
                  <c:v>8.6</c:v>
                </c:pt>
                <c:pt idx="25">
                  <c:v>8</c:v>
                </c:pt>
                <c:pt idx="26">
                  <c:v>8</c:v>
                </c:pt>
                <c:pt idx="27">
                  <c:v>7.8</c:v>
                </c:pt>
                <c:pt idx="28">
                  <c:v>7.3</c:v>
                </c:pt>
                <c:pt idx="29">
                  <c:v>7.6</c:v>
                </c:pt>
                <c:pt idx="30">
                  <c:v>7.4</c:v>
                </c:pt>
                <c:pt idx="31">
                  <c:v>7</c:v>
                </c:pt>
                <c:pt idx="32">
                  <c:v>6.7</c:v>
                </c:pt>
                <c:pt idx="33">
                  <c:v>6.8</c:v>
                </c:pt>
                <c:pt idx="34">
                  <c:v>6.5</c:v>
                </c:pt>
                <c:pt idx="35">
                  <c:v>6.4</c:v>
                </c:pt>
                <c:pt idx="36">
                  <c:v>6.2</c:v>
                </c:pt>
                <c:pt idx="37">
                  <c:v>6</c:v>
                </c:pt>
                <c:pt idx="38">
                  <c:v>5.7</c:v>
                </c:pt>
                <c:pt idx="39">
                  <c:v>5.6</c:v>
                </c:pt>
                <c:pt idx="40">
                  <c:v>5.0999999999999996</c:v>
                </c:pt>
                <c:pt idx="41">
                  <c:v>4.9000000000000004</c:v>
                </c:pt>
                <c:pt idx="42">
                  <c:v>4.5999999999999996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959552"/>
        <c:axId val="77961088"/>
      </c:lineChart>
      <c:catAx>
        <c:axId val="7795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61088"/>
        <c:crosses val="autoZero"/>
        <c:auto val="1"/>
        <c:lblAlgn val="ctr"/>
        <c:lblOffset val="100"/>
        <c:tickMarkSkip val="4"/>
        <c:noMultiLvlLbl val="0"/>
      </c:catAx>
      <c:valAx>
        <c:axId val="779610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Unemployment Rate (%)</a:t>
                </a:r>
                <a:endParaRPr lang="en-US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77959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+mj-l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4ABC495-1186-4631-96B2-593ED8C6C8F3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F82F29E-F18E-4757-AB62-DE0E0B07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33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64C1F9B-28F2-48BD-AEDD-5A8689EDEFC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A667ADC-A6EA-4FE2-97B4-B0DB12F32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80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67ADC-A6EA-4FE2-97B4-B0DB12F320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25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67ADC-A6EA-4FE2-97B4-B0DB12F320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25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6CACF29-054F-4C93-B104-72531464686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B5B9CAC-B1DB-4666-993B-4469547F9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CF29-054F-4C93-B104-72531464686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9CAC-B1DB-4666-993B-4469547F9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CF29-054F-4C93-B104-72531464686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9CAC-B1DB-4666-993B-4469547F9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CF29-054F-4C93-B104-72531464686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9CAC-B1DB-4666-993B-4469547F9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CF29-054F-4C93-B104-72531464686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9CAC-B1DB-4666-993B-4469547F9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CF29-054F-4C93-B104-72531464686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9CAC-B1DB-4666-993B-4469547F9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CACF29-054F-4C93-B104-72531464686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5B9CAC-B1DB-4666-993B-4469547F96C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6CACF29-054F-4C93-B104-72531464686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B5B9CAC-B1DB-4666-993B-4469547F9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CF29-054F-4C93-B104-72531464686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9CAC-B1DB-4666-993B-4469547F9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CF29-054F-4C93-B104-72531464686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9CAC-B1DB-4666-993B-4469547F9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CF29-054F-4C93-B104-72531464686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9CAC-B1DB-4666-993B-4469547F9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6CACF29-054F-4C93-B104-72531464686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B5B9CAC-B1DB-4666-993B-4469547F96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Impact of Student Debt on Households and Communities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5562600" cy="1752600"/>
          </a:xfrm>
        </p:spPr>
        <p:txBody>
          <a:bodyPr/>
          <a:lstStyle/>
          <a:p>
            <a:r>
              <a:rPr lang="en-US" dirty="0" smtClean="0"/>
              <a:t>Laura Choi</a:t>
            </a:r>
          </a:p>
          <a:p>
            <a:r>
              <a:rPr lang="en-US" dirty="0" smtClean="0"/>
              <a:t>Federal Reserve Bank of San Francisco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33478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Arial Narrow" pitchFamily="34" charset="0"/>
              </a:rPr>
              <a:t>*The opinions expressed are those of the author and do not necessarily represent those of the Federal Reserve Bank of San Francisco or the Federal Reserve System.</a:t>
            </a:r>
            <a:endParaRPr lang="en-US" sz="1200" i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2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Students from lower-income households carry similar debt loads to higher-income students…</a:t>
            </a:r>
            <a:endParaRPr lang="en-US" sz="26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874311"/>
              </p:ext>
            </p:extLst>
          </p:nvPr>
        </p:nvGraphicFramePr>
        <p:xfrm>
          <a:off x="304800" y="1524000"/>
          <a:ext cx="8686800" cy="5202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-22258" y="6557010"/>
            <a:ext cx="3871237" cy="3048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latin typeface="Arial Narrow" pitchFamily="34" charset="0"/>
              </a:rPr>
              <a:t>Source: The College Board, Trends</a:t>
            </a:r>
            <a:r>
              <a:rPr lang="en-US" sz="1200" i="1" baseline="0" dirty="0">
                <a:latin typeface="Arial Narrow" pitchFamily="34" charset="0"/>
              </a:rPr>
              <a:t> in Student Aid </a:t>
            </a:r>
            <a:r>
              <a:rPr lang="en-US" sz="1200" i="1" baseline="0" dirty="0" smtClean="0">
                <a:latin typeface="Arial Narrow" pitchFamily="34" charset="0"/>
              </a:rPr>
              <a:t>2011. BA recipients</a:t>
            </a:r>
            <a:r>
              <a:rPr lang="en-US" sz="1200" i="1" dirty="0" smtClean="0">
                <a:latin typeface="Arial Narrow" pitchFamily="34" charset="0"/>
              </a:rPr>
              <a:t> in 2007-2008.</a:t>
            </a:r>
            <a:endParaRPr lang="en-US" sz="1200" i="1" dirty="0">
              <a:latin typeface="Arial Narrow" pitchFamily="34" charset="0"/>
            </a:endParaRPr>
          </a:p>
          <a:p>
            <a:endParaRPr lang="en-US" sz="1200" i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48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…but lower-income students are less likely to complete their degrees</a:t>
            </a:r>
            <a:endParaRPr lang="en-US" sz="2600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561022"/>
              </p:ext>
            </p:extLst>
          </p:nvPr>
        </p:nvGraphicFramePr>
        <p:xfrm>
          <a:off x="236904" y="1447800"/>
          <a:ext cx="8373696" cy="5127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-3208" y="6553200"/>
            <a:ext cx="3871237" cy="3048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 Narrow" pitchFamily="34" charset="0"/>
              </a:rPr>
              <a:t>Source: The </a:t>
            </a:r>
            <a:r>
              <a:rPr lang="en-US" sz="1200" dirty="0" smtClean="0">
                <a:latin typeface="Arial Narrow" pitchFamily="34" charset="0"/>
              </a:rPr>
              <a:t>Education Trust</a:t>
            </a:r>
            <a:endParaRPr lang="en-US" sz="1200" i="1" dirty="0">
              <a:latin typeface="Arial Narrow" pitchFamily="34" charset="0"/>
            </a:endParaRPr>
          </a:p>
          <a:p>
            <a:endParaRPr lang="en-US" sz="1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6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Unemployment persists among young adults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8047224" y="3138215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  <a:latin typeface="Arial Narrow" pitchFamily="34" charset="0"/>
              </a:rPr>
              <a:t>16-24 years</a:t>
            </a:r>
            <a:endParaRPr lang="en-US" sz="16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47225" y="4542593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Arial Narrow" pitchFamily="34" charset="0"/>
              </a:rPr>
              <a:t>25-34 years</a:t>
            </a:r>
            <a:endParaRPr lang="en-US" sz="1600" b="1" dirty="0">
              <a:solidFill>
                <a:schemeClr val="accent6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36365" y="5062514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4"/>
                </a:solidFill>
                <a:latin typeface="Arial Narrow" pitchFamily="34" charset="0"/>
              </a:rPr>
              <a:t>35-44 years</a:t>
            </a:r>
            <a:endParaRPr lang="en-US" sz="1600" b="1" dirty="0">
              <a:solidFill>
                <a:schemeClr val="accent4"/>
              </a:solidFill>
              <a:latin typeface="Arial Narrow" pitchFamily="34" charset="0"/>
            </a:endParaRPr>
          </a:p>
        </p:txBody>
      </p:sp>
      <p:sp>
        <p:nvSpPr>
          <p:cNvPr id="8" name="Text Placeholder 2"/>
          <p:cNvSpPr>
            <a:spLocks noGrp="1"/>
          </p:cNvSpPr>
          <p:nvPr/>
        </p:nvSpPr>
        <p:spPr bwMode="auto">
          <a:xfrm>
            <a:off x="17646" y="6501044"/>
            <a:ext cx="82296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061"/>
              </a:buClr>
              <a:buFont typeface="Arial" charset="0"/>
              <a:buNone/>
              <a:defRPr sz="700" kern="1200">
                <a:solidFill>
                  <a:schemeClr val="tx1"/>
                </a:solidFill>
                <a:latin typeface="Helvetica"/>
                <a:ea typeface="ＭＳ Ｐゴシック" charset="-128"/>
                <a:cs typeface="Helvetic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00" kern="1200">
                <a:solidFill>
                  <a:schemeClr val="tx1"/>
                </a:solidFill>
                <a:latin typeface="Helvetica"/>
                <a:ea typeface="ＭＳ Ｐゴシック" charset="-128"/>
                <a:cs typeface="Helvetic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00" kern="1200">
                <a:solidFill>
                  <a:schemeClr val="tx1"/>
                </a:solidFill>
                <a:latin typeface="Helvetica"/>
                <a:ea typeface="ＭＳ Ｐゴシック" charset="-128"/>
                <a:cs typeface="Helvetic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00" kern="1200">
                <a:solidFill>
                  <a:schemeClr val="tx1"/>
                </a:solidFill>
                <a:latin typeface="Helvetica"/>
                <a:ea typeface="ＭＳ Ｐゴシック" charset="-128"/>
                <a:cs typeface="Helvetic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00" kern="1200">
                <a:solidFill>
                  <a:schemeClr val="tx1"/>
                </a:solidFill>
                <a:latin typeface="Helvetica"/>
                <a:ea typeface="ＭＳ Ｐゴシック" charset="-128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Arial Narrow" pitchFamily="34" charset="0"/>
                <a:ea typeface="ＭＳ Ｐゴシック" pitchFamily="34" charset="-128"/>
                <a:cs typeface="Helvetica" charset="0"/>
              </a:rPr>
              <a:t>Source: Bureau of Labor Statistics. Quarterly data, seasonally adjusted</a:t>
            </a:r>
          </a:p>
        </p:txBody>
      </p:sp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719847"/>
              </p:ext>
            </p:extLst>
          </p:nvPr>
        </p:nvGraphicFramePr>
        <p:xfrm>
          <a:off x="239161" y="1447800"/>
          <a:ext cx="8219040" cy="5123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241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b="1" dirty="0" smtClean="0">
                <a:solidFill>
                  <a:schemeClr val="accent6"/>
                </a:solidFill>
              </a:rPr>
              <a:t>Net worth</a:t>
            </a:r>
          </a:p>
          <a:p>
            <a:pPr marL="624078" indent="-514350">
              <a:buAutoNum type="arabicPeriod"/>
            </a:pPr>
            <a:r>
              <a:rPr lang="en-US" b="1" dirty="0" smtClean="0">
                <a:solidFill>
                  <a:schemeClr val="accent6"/>
                </a:solidFill>
              </a:rPr>
              <a:t>Credit</a:t>
            </a:r>
          </a:p>
          <a:p>
            <a:pPr marL="624078" indent="-514350">
              <a:buAutoNum type="arabicPeriod"/>
            </a:pPr>
            <a:r>
              <a:rPr lang="en-US" b="1" dirty="0" smtClean="0">
                <a:solidFill>
                  <a:schemeClr val="accent6"/>
                </a:solidFill>
              </a:rPr>
              <a:t>Asset building</a:t>
            </a:r>
          </a:p>
          <a:p>
            <a:pPr marL="624078" indent="-514350">
              <a:buAutoNum type="arabicPeriod"/>
            </a:pPr>
            <a:r>
              <a:rPr lang="en-US" b="1" dirty="0" smtClean="0">
                <a:solidFill>
                  <a:schemeClr val="accent6"/>
                </a:solidFill>
              </a:rPr>
              <a:t>Household formation</a:t>
            </a:r>
          </a:p>
          <a:p>
            <a:pPr marL="624078" indent="-514350">
              <a:buFont typeface="Georgia"/>
              <a:buAutoNum type="arabicPeriod"/>
            </a:pPr>
            <a:r>
              <a:rPr lang="en-US" b="1" dirty="0" smtClean="0">
                <a:solidFill>
                  <a:schemeClr val="accent6"/>
                </a:solidFill>
              </a:rPr>
              <a:t>Health</a:t>
            </a:r>
            <a:endParaRPr lang="en-US" b="1" dirty="0">
              <a:solidFill>
                <a:schemeClr val="accent6"/>
              </a:solidFill>
            </a:endParaRPr>
          </a:p>
          <a:p>
            <a:pPr marL="624078" indent="-514350">
              <a:buAutoNum type="arabicPeriod"/>
            </a:pP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Impact on households and communities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96612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b="1" dirty="0" smtClean="0">
                <a:solidFill>
                  <a:schemeClr val="accent6"/>
                </a:solidFill>
              </a:rPr>
              <a:t>Children’s savings accounts</a:t>
            </a:r>
          </a:p>
          <a:p>
            <a:pPr marL="624078" indent="-514350">
              <a:buAutoNum type="arabicPeriod"/>
            </a:pPr>
            <a:r>
              <a:rPr lang="en-US" b="1" dirty="0" smtClean="0">
                <a:solidFill>
                  <a:schemeClr val="accent6"/>
                </a:solidFill>
              </a:rPr>
              <a:t>Wrap around services</a:t>
            </a:r>
          </a:p>
          <a:p>
            <a:pPr marL="624078" indent="-514350">
              <a:buAutoNum type="arabicPeriod"/>
            </a:pPr>
            <a:r>
              <a:rPr lang="en-US" b="1" dirty="0" smtClean="0">
                <a:solidFill>
                  <a:schemeClr val="accent6"/>
                </a:solidFill>
              </a:rPr>
              <a:t>Know before you owe</a:t>
            </a:r>
          </a:p>
          <a:p>
            <a:pPr marL="624078" indent="-514350">
              <a:buAutoNum type="arabicPeriod"/>
            </a:pPr>
            <a:r>
              <a:rPr lang="en-US" b="1" dirty="0" smtClean="0">
                <a:solidFill>
                  <a:schemeClr val="accent6"/>
                </a:solidFill>
              </a:rPr>
              <a:t>Repayment options</a:t>
            </a:r>
            <a:endParaRPr lang="en-US" b="1" dirty="0">
              <a:solidFill>
                <a:schemeClr val="accent6"/>
              </a:solidFill>
            </a:endParaRPr>
          </a:p>
          <a:p>
            <a:pPr marL="624078" indent="-514350">
              <a:buAutoNum type="arabicPeriod"/>
            </a:pP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Potential strategies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05145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1087</TotalTime>
  <Words>179</Words>
  <Application>Microsoft Office PowerPoint</Application>
  <PresentationFormat>On-screen Show (4:3)</PresentationFormat>
  <Paragraphs>33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The Impact of Student Debt on Households and Communities</vt:lpstr>
      <vt:lpstr>Students from lower-income households carry similar debt loads to higher-income students…</vt:lpstr>
      <vt:lpstr>…but lower-income students are less likely to complete their degrees</vt:lpstr>
      <vt:lpstr>Unemployment persists among young adults</vt:lpstr>
      <vt:lpstr>Impact on households and communities</vt:lpstr>
      <vt:lpstr>Potential strategies</vt:lpstr>
    </vt:vector>
  </TitlesOfParts>
  <Company>Federal Reserve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Choi, Laura</dc:creator>
  <cp:lastModifiedBy>Patti Colston</cp:lastModifiedBy>
  <cp:revision>45</cp:revision>
  <cp:lastPrinted>2013-06-05T21:42:02Z</cp:lastPrinted>
  <dcterms:created xsi:type="dcterms:W3CDTF">2013-06-03T16:27:29Z</dcterms:created>
  <dcterms:modified xsi:type="dcterms:W3CDTF">2014-11-19T19:10:58Z</dcterms:modified>
</cp:coreProperties>
</file>